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7" r:id="rId1"/>
  </p:sldMasterIdLst>
  <p:sldIdLst>
    <p:sldId id="256" r:id="rId2"/>
    <p:sldId id="257" r:id="rId3"/>
    <p:sldId id="258" r:id="rId4"/>
    <p:sldId id="259" r:id="rId5"/>
    <p:sldId id="260" r:id="rId6"/>
    <p:sldId id="261" r:id="rId7"/>
    <p:sldId id="264" r:id="rId8"/>
    <p:sldId id="265" r:id="rId9"/>
    <p:sldId id="266" r:id="rId10"/>
    <p:sldId id="267" r:id="rId11"/>
    <p:sldId id="268" r:id="rId12"/>
    <p:sldId id="270" r:id="rId13"/>
    <p:sldId id="271" r:id="rId14"/>
    <p:sldId id="272" r:id="rId15"/>
    <p:sldId id="276" r:id="rId16"/>
    <p:sldId id="277" r:id="rId17"/>
    <p:sldId id="278" r:id="rId18"/>
    <p:sldId id="269" r:id="rId19"/>
    <p:sldId id="280" r:id="rId20"/>
    <p:sldId id="281" r:id="rId21"/>
    <p:sldId id="282" r:id="rId22"/>
    <p:sldId id="283" r:id="rId23"/>
    <p:sldId id="279" r:id="rId24"/>
    <p:sldId id="284"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08667A5-C879-4DCF-B368-31BCE50A11FC}" v="159" dt="2021-07-07T14:20:29.556"/>
    <p1510:client id="{EA26365D-1172-4D40-9AEB-2292354AD549}" v="2" dt="2021-07-07T14:22:09.42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p:scale>
          <a:sx n="81" d="100"/>
          <a:sy n="81" d="100"/>
        </p:scale>
        <p:origin x="-300" y="6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media/image1.jpeg>
</file>

<file path=ppt/media/image10.png>
</file>

<file path=ppt/media/image11.png>
</file>

<file path=ppt/media/image12.png>
</file>

<file path=ppt/media/image13.tmp>
</file>

<file path=ppt/media/image14.tmp>
</file>

<file path=ppt/media/image15.tmp>
</file>

<file path=ppt/media/image16.png>
</file>

<file path=ppt/media/image17.png>
</file>

<file path=ppt/media/image18.png>
</file>

<file path=ppt/media/image19.png>
</file>

<file path=ppt/media/image2.jpeg>
</file>

<file path=ppt/media/image20.tmp>
</file>

<file path=ppt/media/image21.tmp>
</file>

<file path=ppt/media/image22.png>
</file>

<file path=ppt/media/image23.tmp>
</file>

<file path=ppt/media/image24.tmp>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tmp>
</file>

<file path=ppt/media/image33.tmp>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905001"/>
            <a:ext cx="10058400" cy="2593975"/>
          </a:xfrm>
        </p:spPr>
        <p:txBody>
          <a:bodyPr anchor="b"/>
          <a:lstStyle>
            <a:lvl1pPr>
              <a:defRPr sz="6600">
                <a:ln>
                  <a:noFill/>
                </a:ln>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914400" y="4572000"/>
            <a:ext cx="861568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C6B4A9-1611-4792-9094-5F34BCA07E0B}" type="datetimeFigureOut">
              <a:rPr lang="en-US" smtClean="0"/>
              <a:t>6/19/2022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3368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61BEF0D-F0BB-DE4B-95CE-6DB70DBA9567}" type="datetimeFigureOut">
              <a:rPr lang="en-US" smtClean="0"/>
              <a:pPr/>
              <a:t>6/19/2022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61BEF0D-F0BB-DE4B-95CE-6DB70DBA9567}" type="datetimeFigureOut">
              <a:rPr lang="en-US" smtClean="0"/>
              <a:pPr/>
              <a:t>6/19/2022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5" y="5486400"/>
            <a:ext cx="10212916" cy="1168400"/>
          </a:xfrm>
        </p:spPr>
        <p:txBody>
          <a:bodyPr anchor="t"/>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963085" y="3852863"/>
            <a:ext cx="8180916"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536192"/>
            <a:ext cx="48768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92800" y="1536192"/>
            <a:ext cx="48768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6/19/2022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3"/>
            <a:ext cx="48768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48768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892800" y="1535113"/>
            <a:ext cx="48768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892800" y="2174875"/>
            <a:ext cx="48768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61BEF0D-F0BB-DE4B-95CE-6DB70DBA9567}" type="datetimeFigureOut">
              <a:rPr lang="en-US" smtClean="0"/>
              <a:pPr/>
              <a:t>6/19/2022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61BEF0D-F0BB-DE4B-95CE-6DB70DBA9567}" type="datetimeFigureOut">
              <a:rPr lang="en-US" smtClean="0"/>
              <a:pPr/>
              <a:t>6/19/2022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6/19/2022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06401" y="5495544"/>
            <a:ext cx="10363200" cy="594360"/>
          </a:xfrm>
        </p:spPr>
        <p:txBody>
          <a:bodyPr anchor="b"/>
          <a:lstStyle>
            <a:lvl1pPr algn="ctr">
              <a:defRPr sz="220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406400" y="6096000"/>
            <a:ext cx="103632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6/19/2022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
        <p:nvSpPr>
          <p:cNvPr id="9" name="Content Placeholder 8"/>
          <p:cNvSpPr>
            <a:spLocks noGrp="1"/>
          </p:cNvSpPr>
          <p:nvPr>
            <p:ph sz="quarter" idx="13"/>
          </p:nvPr>
        </p:nvSpPr>
        <p:spPr>
          <a:xfrm>
            <a:off x="406400" y="381000"/>
            <a:ext cx="103632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02336" y="5495278"/>
            <a:ext cx="10363200" cy="594626"/>
          </a:xfrm>
        </p:spPr>
        <p:txBody>
          <a:bodyPr anchor="b"/>
          <a:lstStyle>
            <a:lvl1pPr algn="ctr">
              <a:defRPr sz="220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112776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402336" y="6096000"/>
            <a:ext cx="103632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B61BEF0D-F0BB-DE4B-95CE-6DB70DBA9567}" type="datetimeFigureOut">
              <a:rPr lang="en-US" smtClean="0"/>
              <a:pPr/>
              <a:t>6/19/2022</a:t>
            </a:fld>
            <a:endParaRPr lang="en-US" dirty="0"/>
          </a:p>
        </p:txBody>
      </p:sp>
      <p:sp>
        <p:nvSpPr>
          <p:cNvPr id="9" name="Slide Number Placeholder 8"/>
          <p:cNvSpPr>
            <a:spLocks noGrp="1"/>
          </p:cNvSpPr>
          <p:nvPr>
            <p:ph type="sldNum" sz="quarter" idx="11"/>
          </p:nvPr>
        </p:nvSpPr>
        <p:spPr/>
        <p:txBody>
          <a:bodyPr/>
          <a:lstStyle/>
          <a:p>
            <a:fld id="{D57F1E4F-1CFF-5643-939E-217C01CDF565}" type="slidenum">
              <a:rPr lang="en-US" smtClean="0"/>
              <a:pPr/>
              <a:t>‹#›</a:t>
            </a:fld>
            <a:endParaRPr lang="en-US" dirty="0"/>
          </a:p>
        </p:txBody>
      </p:sp>
      <p:sp>
        <p:nvSpPr>
          <p:cNvPr id="10" name="Footer Placeholder 9"/>
          <p:cNvSpPr>
            <a:spLocks noGrp="1"/>
          </p:cNvSpPr>
          <p:nvPr>
            <p:ph type="ftr" sz="quarter" idx="12"/>
          </p:nvPr>
        </p:nvSpPr>
        <p:spPr/>
        <p:txBody>
          <a:body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160000"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609600" y="1600200"/>
            <a:ext cx="10160000" cy="48006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11277600" y="0"/>
            <a:ext cx="9144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1277600" y="5486400"/>
            <a:ext cx="9144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11375717" y="5648960"/>
            <a:ext cx="731520" cy="396240"/>
          </a:xfrm>
          <a:prstGeom prst="bracketPair">
            <a:avLst>
              <a:gd name="adj" fmla="val 17949"/>
            </a:avLst>
          </a:prstGeom>
          <a:ln w="19050">
            <a:solidFill>
              <a:srgbClr val="FFFFFF"/>
            </a:solidFill>
          </a:ln>
        </p:spPr>
        <p:txBody>
          <a:bodyPr vert="horz" lIns="0" tIns="0" rIns="0" bIns="0" rtlCol="0" anchor="ctr"/>
          <a:lstStyle>
            <a:lvl1pPr algn="ctr">
              <a:defRPr sz="1800">
                <a:solidFill>
                  <a:srgbClr val="FFFFFF"/>
                </a:solidFill>
              </a:defRPr>
            </a:lvl1pPr>
          </a:lstStyle>
          <a:p>
            <a:fld id="{D57F1E4F-1CFF-5643-939E-217C01CDF565}" type="slidenum">
              <a:rPr lang="en-US" smtClean="0"/>
              <a:pPr/>
              <a:t>‹#›</a:t>
            </a:fld>
            <a:endParaRPr lang="en-US" dirty="0"/>
          </a:p>
        </p:txBody>
      </p:sp>
      <p:sp>
        <p:nvSpPr>
          <p:cNvPr id="5" name="Footer Placeholder 4"/>
          <p:cNvSpPr>
            <a:spLocks noGrp="1"/>
          </p:cNvSpPr>
          <p:nvPr>
            <p:ph type="ftr" sz="quarter" idx="3"/>
          </p:nvPr>
        </p:nvSpPr>
        <p:spPr>
          <a:xfrm rot="16200000">
            <a:off x="10510428" y="3987800"/>
            <a:ext cx="2367281" cy="487680"/>
          </a:xfrm>
          <a:prstGeom prst="rect">
            <a:avLst/>
          </a:prstGeom>
        </p:spPr>
        <p:txBody>
          <a:bodyPr vert="horz" lIns="91440" tIns="45720" rIns="91440" bIns="45720" rtlCol="0" anchor="ctr"/>
          <a:lstStyle>
            <a:lvl1pPr algn="r">
              <a:defRPr sz="1200">
                <a:solidFill>
                  <a:schemeClr val="bg2"/>
                </a:solidFill>
              </a:defRPr>
            </a:lvl1pPr>
          </a:lstStyle>
          <a:p>
            <a:endParaRPr lang="en-US" dirty="0"/>
          </a:p>
        </p:txBody>
      </p:sp>
      <p:sp>
        <p:nvSpPr>
          <p:cNvPr id="4" name="Date Placeholder 3"/>
          <p:cNvSpPr>
            <a:spLocks noGrp="1"/>
          </p:cNvSpPr>
          <p:nvPr>
            <p:ph type="dt" sz="half" idx="2"/>
          </p:nvPr>
        </p:nvSpPr>
        <p:spPr>
          <a:xfrm rot="16200000">
            <a:off x="10474869" y="1584960"/>
            <a:ext cx="2438399" cy="487680"/>
          </a:xfrm>
          <a:prstGeom prst="rect">
            <a:avLst/>
          </a:prstGeom>
        </p:spPr>
        <p:txBody>
          <a:bodyPr vert="horz" lIns="91440" tIns="45720" rIns="91440" bIns="45720" rtlCol="0" anchor="ctr"/>
          <a:lstStyle>
            <a:lvl1pPr algn="l">
              <a:defRPr sz="1200">
                <a:solidFill>
                  <a:schemeClr val="bg2"/>
                </a:solidFill>
              </a:defRPr>
            </a:lvl1pPr>
          </a:lstStyle>
          <a:p>
            <a:fld id="{B61BEF0D-F0BB-DE4B-95CE-6DB70DBA9567}" type="datetimeFigureOut">
              <a:rPr lang="en-US" smtClean="0"/>
              <a:pPr/>
              <a:t>6/19/2022</a:t>
            </a:fld>
            <a:endParaRPr lang="en-US" dirty="0"/>
          </a:p>
        </p:txBody>
      </p:sp>
    </p:spTree>
  </p:cSld>
  <p:clrMap bg1="lt1" tx1="dk1" bg2="lt2" tx2="dk2" accent1="accent1" accent2="accent2" accent3="accent3" accent4="accent4" accent5="accent5" accent6="accent6" hlink="hlink" folHlink="folHlink"/>
  <p:sldLayoutIdLst>
    <p:sldLayoutId id="2147483868" r:id="rId1"/>
    <p:sldLayoutId id="2147483869" r:id="rId2"/>
    <p:sldLayoutId id="2147483870" r:id="rId3"/>
    <p:sldLayoutId id="2147483871" r:id="rId4"/>
    <p:sldLayoutId id="2147483872" r:id="rId5"/>
    <p:sldLayoutId id="2147483873" r:id="rId6"/>
    <p:sldLayoutId id="2147483874" r:id="rId7"/>
    <p:sldLayoutId id="2147483875" r:id="rId8"/>
    <p:sldLayoutId id="2147483876" r:id="rId9"/>
    <p:sldLayoutId id="2147483877" r:id="rId10"/>
    <p:sldLayoutId id="2147483878" r:id="rId11"/>
  </p:sldLayoutIdLst>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tmp"/><Relationship Id="rId2" Type="http://schemas.openxmlformats.org/officeDocument/2006/relationships/image" Target="../media/image20.tmp"/><Relationship Id="rId1" Type="http://schemas.openxmlformats.org/officeDocument/2006/relationships/slideLayout" Target="../slideLayouts/slideLayout6.xml"/><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24.tmp"/><Relationship Id="rId2" Type="http://schemas.openxmlformats.org/officeDocument/2006/relationships/image" Target="../media/image23.tmp"/><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6.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2.tmp"/><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3.tmp"/><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3.tmp"/><Relationship Id="rId2" Type="http://schemas.openxmlformats.org/officeDocument/2006/relationships/image" Target="../media/image2.jpeg"/><Relationship Id="rId1" Type="http://schemas.openxmlformats.org/officeDocument/2006/relationships/slideLayout" Target="../slideLayouts/slideLayout6.xml"/><Relationship Id="rId5" Type="http://schemas.openxmlformats.org/officeDocument/2006/relationships/image" Target="../media/image15.tmp"/><Relationship Id="rId4" Type="http://schemas.openxmlformats.org/officeDocument/2006/relationships/image" Target="../media/image14.tmp"/></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jpeg"/><Relationship Id="rId1" Type="http://schemas.openxmlformats.org/officeDocument/2006/relationships/slideLayout" Target="../slideLayouts/slideLayout6.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3E33122E-3396-44C0-A9E0-17DEE0A3DD70}"/>
              </a:ext>
            </a:extLst>
          </p:cNvPr>
          <p:cNvSpPr>
            <a:spLocks noGrp="1"/>
          </p:cNvSpPr>
          <p:nvPr>
            <p:ph type="ctrTitle"/>
          </p:nvPr>
        </p:nvSpPr>
        <p:spPr/>
        <p:txBody>
          <a:bodyPr vert="horz" lIns="91440" tIns="45720" rIns="91440" bIns="45720" rtlCol="0" anchor="b">
            <a:normAutofit/>
          </a:bodyPr>
          <a:lstStyle/>
          <a:p>
            <a:pPr algn="l"/>
            <a:r>
              <a:rPr lang="en-US" sz="7200" dirty="0">
                <a:solidFill>
                  <a:schemeClr val="accent3"/>
                </a:solidFill>
              </a:rPr>
              <a:t>HOUSE Price prediction project</a:t>
            </a:r>
          </a:p>
        </p:txBody>
      </p:sp>
      <p:sp>
        <p:nvSpPr>
          <p:cNvPr id="6" name="Subtitle 5">
            <a:extLst>
              <a:ext uri="{FF2B5EF4-FFF2-40B4-BE49-F238E27FC236}">
                <a16:creationId xmlns:a16="http://schemas.microsoft.com/office/drawing/2014/main" xmlns="" id="{6C6DAD7A-7A8D-4B34-A760-D1208C010CD3}"/>
              </a:ext>
            </a:extLst>
          </p:cNvPr>
          <p:cNvSpPr>
            <a:spLocks noGrp="1"/>
          </p:cNvSpPr>
          <p:nvPr>
            <p:ph type="subTitle" idx="1"/>
          </p:nvPr>
        </p:nvSpPr>
        <p:spPr>
          <a:xfrm>
            <a:off x="1595269" y="4134678"/>
            <a:ext cx="9001462" cy="1123122"/>
          </a:xfrm>
        </p:spPr>
        <p:txBody>
          <a:bodyPr vert="horz" lIns="91440" tIns="0" rIns="91440" bIns="45720" rtlCol="0" anchor="t">
            <a:normAutofit/>
          </a:bodyPr>
          <a:lstStyle/>
          <a:p>
            <a:pPr algn="r"/>
            <a:r>
              <a:rPr lang="en-IN" dirty="0"/>
              <a:t>BY : </a:t>
            </a:r>
            <a:r>
              <a:rPr lang="en-IN" dirty="0" err="1" smtClean="0"/>
              <a:t>Abh</a:t>
            </a:r>
            <a:r>
              <a:rPr lang="en-IN" dirty="0" err="1" smtClean="0"/>
              <a:t>ishek</a:t>
            </a:r>
            <a:r>
              <a:rPr lang="en-IN" dirty="0" smtClean="0"/>
              <a:t> V S</a:t>
            </a:r>
            <a:endParaRPr lang="en-IN" dirty="0"/>
          </a:p>
        </p:txBody>
      </p:sp>
      <p:pic>
        <p:nvPicPr>
          <p:cNvPr id="2" name="Picture 2" descr="A picture containing text, room&#10;&#10;Description automatically generated">
            <a:extLst>
              <a:ext uri="{FF2B5EF4-FFF2-40B4-BE49-F238E27FC236}">
                <a16:creationId xmlns:a16="http://schemas.microsoft.com/office/drawing/2014/main" xmlns="" id="{1FAAFA0E-9BDB-4B94-B868-61D2CC13E9C9}"/>
              </a:ext>
            </a:extLst>
          </p:cNvPr>
          <p:cNvPicPr>
            <a:picLocks noChangeAspect="1"/>
          </p:cNvPicPr>
          <p:nvPr/>
        </p:nvPicPr>
        <p:blipFill>
          <a:blip r:embed="rId3"/>
          <a:stretch>
            <a:fillRect/>
          </a:stretch>
        </p:blipFill>
        <p:spPr>
          <a:xfrm>
            <a:off x="7657382" y="510156"/>
            <a:ext cx="2613804" cy="1740139"/>
          </a:xfrm>
          <a:prstGeom prst="rect">
            <a:avLst/>
          </a:prstGeom>
        </p:spPr>
      </p:pic>
    </p:spTree>
    <p:extLst>
      <p:ext uri="{BB962C8B-B14F-4D97-AF65-F5344CB8AC3E}">
        <p14:creationId xmlns:p14="http://schemas.microsoft.com/office/powerpoint/2010/main" val="208607847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10;&#10;Description automatically generated">
            <a:extLst>
              <a:ext uri="{FF2B5EF4-FFF2-40B4-BE49-F238E27FC236}">
                <a16:creationId xmlns:a16="http://schemas.microsoft.com/office/drawing/2014/main" xmlns="" id="{A67EA250-4B2E-4D9A-A949-76DDD425A005}"/>
              </a:ext>
            </a:extLst>
          </p:cNvPr>
          <p:cNvPicPr>
            <a:picLocks noChangeAspect="1"/>
          </p:cNvPicPr>
          <p:nvPr/>
        </p:nvPicPr>
        <p:blipFill rotWithShape="1">
          <a:blip r:embed="rId2">
            <a:extLst>
              <a:ext uri="{28A0092B-C50C-407E-A947-70E740481C1C}">
                <a14:useLocalDpi xmlns:a14="http://schemas.microsoft.com/office/drawing/2010/main" val="0"/>
              </a:ext>
            </a:extLst>
          </a:blip>
          <a:srcRect l="17301" t="12713" r="25767" b="4120"/>
          <a:stretch/>
        </p:blipFill>
        <p:spPr>
          <a:xfrm>
            <a:off x="49694" y="59635"/>
            <a:ext cx="3930927" cy="5088836"/>
          </a:xfrm>
          <a:prstGeom prst="rect">
            <a:avLst/>
          </a:prstGeom>
        </p:spPr>
      </p:pic>
      <p:pic>
        <p:nvPicPr>
          <p:cNvPr id="8" name="Picture 7" descr="Chart&#10;&#10;Description automatically generated">
            <a:extLst>
              <a:ext uri="{FF2B5EF4-FFF2-40B4-BE49-F238E27FC236}">
                <a16:creationId xmlns:a16="http://schemas.microsoft.com/office/drawing/2014/main" xmlns="" id="{4F8D8FED-FC08-42A1-961D-866CC62A664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6020" t="12407" r="27260" b="4963"/>
          <a:stretch/>
        </p:blipFill>
        <p:spPr>
          <a:xfrm>
            <a:off x="4165388" y="59635"/>
            <a:ext cx="3630459" cy="5088836"/>
          </a:xfrm>
          <a:prstGeom prst="rect">
            <a:avLst/>
          </a:prstGeom>
        </p:spPr>
      </p:pic>
      <p:pic>
        <p:nvPicPr>
          <p:cNvPr id="10" name="Picture 9" descr="Chart&#10;&#10;Description automatically generated">
            <a:extLst>
              <a:ext uri="{FF2B5EF4-FFF2-40B4-BE49-F238E27FC236}">
                <a16:creationId xmlns:a16="http://schemas.microsoft.com/office/drawing/2014/main" xmlns="" id="{5139B94D-0179-4A9B-83DB-A33476D6FEA0}"/>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5796" t="12253" r="29875" b="4580"/>
          <a:stretch/>
        </p:blipFill>
        <p:spPr>
          <a:xfrm>
            <a:off x="7971183" y="59636"/>
            <a:ext cx="3282971" cy="5088836"/>
          </a:xfrm>
          <a:prstGeom prst="rect">
            <a:avLst/>
          </a:prstGeom>
        </p:spPr>
      </p:pic>
      <p:sp>
        <p:nvSpPr>
          <p:cNvPr id="11" name="Title 10">
            <a:extLst>
              <a:ext uri="{FF2B5EF4-FFF2-40B4-BE49-F238E27FC236}">
                <a16:creationId xmlns:a16="http://schemas.microsoft.com/office/drawing/2014/main" xmlns="" id="{196048D9-C7D6-4C31-9401-0A890076472E}"/>
              </a:ext>
            </a:extLst>
          </p:cNvPr>
          <p:cNvSpPr>
            <a:spLocks noGrp="1"/>
          </p:cNvSpPr>
          <p:nvPr>
            <p:ph type="title"/>
          </p:nvPr>
        </p:nvSpPr>
        <p:spPr>
          <a:xfrm>
            <a:off x="471503" y="5276022"/>
            <a:ext cx="10353761" cy="1326321"/>
          </a:xfrm>
        </p:spPr>
        <p:txBody>
          <a:bodyPr>
            <a:normAutofit/>
          </a:bodyPr>
          <a:lstStyle/>
          <a:p>
            <a:r>
              <a:rPr lang="en-US" sz="2000" dirty="0"/>
              <a:t>Here you can see that the data is skewed so we will perform log transformation to reduced skewness of the data.</a:t>
            </a:r>
            <a:endParaRPr lang="en-IN" sz="2000" dirty="0"/>
          </a:p>
        </p:txBody>
      </p:sp>
    </p:spTree>
    <p:extLst>
      <p:ext uri="{BB962C8B-B14F-4D97-AF65-F5344CB8AC3E}">
        <p14:creationId xmlns:p14="http://schemas.microsoft.com/office/powerpoint/2010/main" val="346175790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 scatter chart&#10;&#10;Description automatically generated">
            <a:extLst>
              <a:ext uri="{FF2B5EF4-FFF2-40B4-BE49-F238E27FC236}">
                <a16:creationId xmlns:a16="http://schemas.microsoft.com/office/drawing/2014/main" xmlns="" id="{025CF03F-142E-47EA-8580-D39ACC021493}"/>
              </a:ext>
            </a:extLst>
          </p:cNvPr>
          <p:cNvPicPr>
            <a:picLocks noChangeAspect="1"/>
          </p:cNvPicPr>
          <p:nvPr/>
        </p:nvPicPr>
        <p:blipFill rotWithShape="1">
          <a:blip r:embed="rId2">
            <a:extLst>
              <a:ext uri="{28A0092B-C50C-407E-A947-70E740481C1C}">
                <a14:useLocalDpi xmlns:a14="http://schemas.microsoft.com/office/drawing/2010/main" val="0"/>
              </a:ext>
            </a:extLst>
          </a:blip>
          <a:srcRect l="14639" t="25254" r="14048" b="15403"/>
          <a:stretch/>
        </p:blipFill>
        <p:spPr>
          <a:xfrm>
            <a:off x="362778" y="1838739"/>
            <a:ext cx="5123622" cy="4820478"/>
          </a:xfrm>
          <a:prstGeom prst="rect">
            <a:avLst/>
          </a:prstGeom>
        </p:spPr>
      </p:pic>
      <p:pic>
        <p:nvPicPr>
          <p:cNvPr id="6" name="Picture 5" descr="Chart, scatter chart&#10;&#10;Description automatically generated">
            <a:extLst>
              <a:ext uri="{FF2B5EF4-FFF2-40B4-BE49-F238E27FC236}">
                <a16:creationId xmlns:a16="http://schemas.microsoft.com/office/drawing/2014/main" xmlns="" id="{F0C1CF6F-CA85-4FEA-94A5-F78818A5E378}"/>
              </a:ext>
            </a:extLst>
          </p:cNvPr>
          <p:cNvPicPr>
            <a:picLocks noChangeAspect="1"/>
          </p:cNvPicPr>
          <p:nvPr/>
        </p:nvPicPr>
        <p:blipFill rotWithShape="1">
          <a:blip r:embed="rId3">
            <a:extLst>
              <a:ext uri="{28A0092B-C50C-407E-A947-70E740481C1C}">
                <a14:useLocalDpi xmlns:a14="http://schemas.microsoft.com/office/drawing/2010/main" val="0"/>
              </a:ext>
            </a:extLst>
          </a:blip>
          <a:srcRect l="12310" t="26239" r="17159" b="13765"/>
          <a:stretch/>
        </p:blipFill>
        <p:spPr>
          <a:xfrm>
            <a:off x="5486400" y="1897354"/>
            <a:ext cx="5237922" cy="4745934"/>
          </a:xfrm>
          <a:prstGeom prst="rect">
            <a:avLst/>
          </a:prstGeom>
        </p:spPr>
      </p:pic>
      <p:sp>
        <p:nvSpPr>
          <p:cNvPr id="7" name="Title 6">
            <a:extLst>
              <a:ext uri="{FF2B5EF4-FFF2-40B4-BE49-F238E27FC236}">
                <a16:creationId xmlns:a16="http://schemas.microsoft.com/office/drawing/2014/main" xmlns="" id="{020AA070-510A-47D0-9B1C-5B9DC526604C}"/>
              </a:ext>
            </a:extLst>
          </p:cNvPr>
          <p:cNvSpPr>
            <a:spLocks noGrp="1"/>
          </p:cNvSpPr>
          <p:nvPr>
            <p:ph type="title"/>
          </p:nvPr>
        </p:nvSpPr>
        <p:spPr>
          <a:xfrm>
            <a:off x="919119" y="198783"/>
            <a:ext cx="10353761" cy="1326321"/>
          </a:xfrm>
        </p:spPr>
        <p:txBody>
          <a:bodyPr>
            <a:normAutofit/>
          </a:bodyPr>
          <a:lstStyle/>
          <a:p>
            <a:r>
              <a:rPr lang="en-US" sz="2000" dirty="0"/>
              <a:t>So after applying log transformation its giving monotonic relationship, as </a:t>
            </a:r>
            <a:r>
              <a:rPr lang="en-US" sz="2000" dirty="0" err="1"/>
              <a:t>lotfrontage</a:t>
            </a:r>
            <a:r>
              <a:rPr lang="en-US" sz="2000" dirty="0"/>
              <a:t>, </a:t>
            </a:r>
            <a:r>
              <a:rPr lang="en-US" sz="2000" dirty="0" err="1"/>
              <a:t>lotarea</a:t>
            </a:r>
            <a:r>
              <a:rPr lang="en-US" sz="2000" dirty="0"/>
              <a:t>, </a:t>
            </a:r>
            <a:r>
              <a:rPr lang="en-US" sz="2000" dirty="0" err="1"/>
              <a:t>Grlivarea</a:t>
            </a:r>
            <a:r>
              <a:rPr lang="en-US" sz="2000" dirty="0"/>
              <a:t> is increasing the price is increasing.</a:t>
            </a:r>
            <a:endParaRPr lang="en-IN" sz="2000" dirty="0"/>
          </a:p>
        </p:txBody>
      </p:sp>
    </p:spTree>
    <p:extLst>
      <p:ext uri="{BB962C8B-B14F-4D97-AF65-F5344CB8AC3E}">
        <p14:creationId xmlns:p14="http://schemas.microsoft.com/office/powerpoint/2010/main" val="130317859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raphical user interface, application&#10;&#10;Description automatically generated">
            <a:extLst>
              <a:ext uri="{FF2B5EF4-FFF2-40B4-BE49-F238E27FC236}">
                <a16:creationId xmlns:a16="http://schemas.microsoft.com/office/drawing/2014/main" xmlns="" id="{ECFDB294-840D-4D03-808C-1DEEFA62480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9696" t="25218" r="28259" b="17317"/>
          <a:stretch/>
        </p:blipFill>
        <p:spPr>
          <a:xfrm>
            <a:off x="64604" y="1222513"/>
            <a:ext cx="2405271" cy="3722205"/>
          </a:xfrm>
          <a:prstGeom prst="rect">
            <a:avLst/>
          </a:prstGeom>
        </p:spPr>
      </p:pic>
      <p:pic>
        <p:nvPicPr>
          <p:cNvPr id="8" name="Picture 7" descr="Graphical user interface, chart, application, bar chart&#10;&#10;Description automatically generated">
            <a:extLst>
              <a:ext uri="{FF2B5EF4-FFF2-40B4-BE49-F238E27FC236}">
                <a16:creationId xmlns:a16="http://schemas.microsoft.com/office/drawing/2014/main" xmlns="" id="{28E51D0D-E3B6-4295-8079-D167367ADF1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8381" t="27751" r="35312" b="12099"/>
          <a:stretch/>
        </p:blipFill>
        <p:spPr>
          <a:xfrm>
            <a:off x="2153477" y="1220023"/>
            <a:ext cx="2405271" cy="3722204"/>
          </a:xfrm>
          <a:prstGeom prst="rect">
            <a:avLst/>
          </a:prstGeom>
        </p:spPr>
      </p:pic>
      <p:pic>
        <p:nvPicPr>
          <p:cNvPr id="10" name="Picture 9" descr="Chart, bar chart&#10;&#10;Description automatically generated">
            <a:extLst>
              <a:ext uri="{FF2B5EF4-FFF2-40B4-BE49-F238E27FC236}">
                <a16:creationId xmlns:a16="http://schemas.microsoft.com/office/drawing/2014/main" xmlns="" id="{CBE0B2F9-C546-48BC-A207-EF18192F91E6}"/>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9821" t="25679" r="26675" b="12099"/>
          <a:stretch/>
        </p:blipFill>
        <p:spPr>
          <a:xfrm>
            <a:off x="4558748" y="1220023"/>
            <a:ext cx="2405271" cy="3722205"/>
          </a:xfrm>
          <a:prstGeom prst="rect">
            <a:avLst/>
          </a:prstGeom>
        </p:spPr>
      </p:pic>
      <p:pic>
        <p:nvPicPr>
          <p:cNvPr id="12" name="Picture 11" descr="Chart, bar chart&#10;&#10;Description automatically generated">
            <a:extLst>
              <a:ext uri="{FF2B5EF4-FFF2-40B4-BE49-F238E27FC236}">
                <a16:creationId xmlns:a16="http://schemas.microsoft.com/office/drawing/2014/main" xmlns="" id="{DFDD4A7A-FB1A-4D4E-B21F-BB07E55ED708}"/>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4969" t="26195" r="34058" b="17306"/>
          <a:stretch/>
        </p:blipFill>
        <p:spPr>
          <a:xfrm>
            <a:off x="6964019" y="1220023"/>
            <a:ext cx="2478155" cy="3722204"/>
          </a:xfrm>
          <a:prstGeom prst="rect">
            <a:avLst/>
          </a:prstGeom>
        </p:spPr>
      </p:pic>
      <p:pic>
        <p:nvPicPr>
          <p:cNvPr id="14" name="Picture 13" descr="Chart, bar chart&#10;&#10;Description automatically generated">
            <a:extLst>
              <a:ext uri="{FF2B5EF4-FFF2-40B4-BE49-F238E27FC236}">
                <a16:creationId xmlns:a16="http://schemas.microsoft.com/office/drawing/2014/main" xmlns="" id="{876D4594-E7CB-4ADD-A652-4170B231A756}"/>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16994" t="25602" r="26610" b="13864"/>
          <a:stretch/>
        </p:blipFill>
        <p:spPr>
          <a:xfrm>
            <a:off x="9442175" y="1220023"/>
            <a:ext cx="1753364" cy="3722204"/>
          </a:xfrm>
          <a:prstGeom prst="rect">
            <a:avLst/>
          </a:prstGeom>
        </p:spPr>
      </p:pic>
      <p:sp>
        <p:nvSpPr>
          <p:cNvPr id="15" name="Title 14">
            <a:extLst>
              <a:ext uri="{FF2B5EF4-FFF2-40B4-BE49-F238E27FC236}">
                <a16:creationId xmlns:a16="http://schemas.microsoft.com/office/drawing/2014/main" xmlns="" id="{073D5324-0761-4882-990E-D540C317CDBE}"/>
              </a:ext>
            </a:extLst>
          </p:cNvPr>
          <p:cNvSpPr>
            <a:spLocks noGrp="1"/>
          </p:cNvSpPr>
          <p:nvPr>
            <p:ph type="title"/>
          </p:nvPr>
        </p:nvSpPr>
        <p:spPr>
          <a:xfrm>
            <a:off x="913795" y="49696"/>
            <a:ext cx="10353761" cy="1018761"/>
          </a:xfrm>
        </p:spPr>
        <p:txBody>
          <a:bodyPr>
            <a:normAutofit/>
          </a:bodyPr>
          <a:lstStyle/>
          <a:p>
            <a:r>
              <a:rPr lang="en-US" sz="2000" dirty="0" err="1"/>
              <a:t>lets’s</a:t>
            </a:r>
            <a:r>
              <a:rPr lang="en-US" sz="2000" dirty="0"/>
              <a:t> see the relationship between categorical feature and dependent variable.</a:t>
            </a:r>
            <a:endParaRPr lang="en-IN" sz="2000" dirty="0"/>
          </a:p>
        </p:txBody>
      </p:sp>
    </p:spTree>
    <p:extLst>
      <p:ext uri="{BB962C8B-B14F-4D97-AF65-F5344CB8AC3E}">
        <p14:creationId xmlns:p14="http://schemas.microsoft.com/office/powerpoint/2010/main" val="202068327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10;&#10;Description automatically generated">
            <a:extLst>
              <a:ext uri="{FF2B5EF4-FFF2-40B4-BE49-F238E27FC236}">
                <a16:creationId xmlns:a16="http://schemas.microsoft.com/office/drawing/2014/main" xmlns="" id="{D7824C76-A2B5-4891-9B8B-060AF6D31355}"/>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2526" t="26293" r="15730" b="13020"/>
          <a:stretch/>
        </p:blipFill>
        <p:spPr>
          <a:xfrm>
            <a:off x="3026465" y="784099"/>
            <a:ext cx="6047961" cy="3930926"/>
          </a:xfrm>
          <a:prstGeom prst="rect">
            <a:avLst/>
          </a:prstGeom>
        </p:spPr>
      </p:pic>
      <p:sp>
        <p:nvSpPr>
          <p:cNvPr id="5" name="Title 4">
            <a:extLst>
              <a:ext uri="{FF2B5EF4-FFF2-40B4-BE49-F238E27FC236}">
                <a16:creationId xmlns:a16="http://schemas.microsoft.com/office/drawing/2014/main" xmlns="" id="{C2CC7706-76B0-4597-851A-6F64B5409B4F}"/>
              </a:ext>
            </a:extLst>
          </p:cNvPr>
          <p:cNvSpPr>
            <a:spLocks noGrp="1"/>
          </p:cNvSpPr>
          <p:nvPr>
            <p:ph type="title"/>
          </p:nvPr>
        </p:nvSpPr>
        <p:spPr>
          <a:xfrm>
            <a:off x="913796" y="-160682"/>
            <a:ext cx="10353761" cy="881270"/>
          </a:xfrm>
        </p:spPr>
        <p:txBody>
          <a:bodyPr>
            <a:normAutofit fontScale="90000"/>
          </a:bodyPr>
          <a:lstStyle/>
          <a:p>
            <a:r>
              <a:rPr lang="en-IN" dirty="0"/>
              <a:t/>
            </a:r>
            <a:br>
              <a:rPr lang="en-IN" dirty="0"/>
            </a:br>
            <a:r>
              <a:rPr lang="en-IN" sz="2800" dirty="0">
                <a:effectLst/>
              </a:rPr>
              <a:t>Statistical Analysis</a:t>
            </a:r>
            <a:endParaRPr lang="en-IN" sz="2800" dirty="0"/>
          </a:p>
        </p:txBody>
      </p:sp>
      <p:sp>
        <p:nvSpPr>
          <p:cNvPr id="6" name="Content Placeholder 5">
            <a:extLst>
              <a:ext uri="{FF2B5EF4-FFF2-40B4-BE49-F238E27FC236}">
                <a16:creationId xmlns:a16="http://schemas.microsoft.com/office/drawing/2014/main" xmlns="" id="{02C0F07C-5BE7-4411-A599-FCE4D6BEBEDE}"/>
              </a:ext>
            </a:extLst>
          </p:cNvPr>
          <p:cNvSpPr>
            <a:spLocks noGrp="1"/>
          </p:cNvSpPr>
          <p:nvPr>
            <p:ph idx="1"/>
          </p:nvPr>
        </p:nvSpPr>
        <p:spPr>
          <a:xfrm>
            <a:off x="809433" y="5008230"/>
            <a:ext cx="10353762" cy="1273301"/>
          </a:xfrm>
        </p:spPr>
        <p:txBody>
          <a:bodyPr>
            <a:normAutofit fontScale="77500" lnSpcReduction="20000"/>
          </a:bodyPr>
          <a:lstStyle/>
          <a:p>
            <a:r>
              <a:rPr lang="en-US" dirty="0"/>
              <a:t>In this we found that Variables like </a:t>
            </a:r>
            <a:r>
              <a:rPr lang="en-US" dirty="0" err="1"/>
              <a:t>OverallQual</a:t>
            </a:r>
            <a:r>
              <a:rPr lang="en-US" dirty="0"/>
              <a:t> (overall material and finish of the house ) , Year Built , </a:t>
            </a:r>
            <a:r>
              <a:rPr lang="en-US" dirty="0" err="1"/>
              <a:t>TotRmsAbvGrd</a:t>
            </a:r>
            <a:r>
              <a:rPr lang="en-US" dirty="0"/>
              <a:t> ( Total rooms above grade (does not include bathrooms) , </a:t>
            </a:r>
            <a:r>
              <a:rPr lang="en-US" dirty="0" err="1"/>
              <a:t>GarageCars</a:t>
            </a:r>
            <a:r>
              <a:rPr lang="en-US" dirty="0"/>
              <a:t> (Size of garage in car capacity ) ,</a:t>
            </a:r>
            <a:r>
              <a:rPr lang="en-US" dirty="0" err="1"/>
              <a:t>GarageArea</a:t>
            </a:r>
            <a:r>
              <a:rPr lang="en-US" dirty="0"/>
              <a:t> ( Size of garage in square feet ) , </a:t>
            </a:r>
            <a:r>
              <a:rPr lang="en-US" dirty="0" err="1"/>
              <a:t>GrLivArea</a:t>
            </a:r>
            <a:r>
              <a:rPr lang="en-US" dirty="0"/>
              <a:t> ( Above grade (ground) living area square feet ) , </a:t>
            </a:r>
            <a:r>
              <a:rPr lang="en-US" dirty="0" err="1"/>
              <a:t>FullBath</a:t>
            </a:r>
            <a:r>
              <a:rPr lang="en-US" dirty="0"/>
              <a:t> ( Full bathrooms above grade ) have positive relationship with the sales Price. </a:t>
            </a:r>
          </a:p>
          <a:p>
            <a:r>
              <a:rPr lang="en-US" dirty="0" err="1"/>
              <a:t>YearBuilt</a:t>
            </a:r>
            <a:r>
              <a:rPr lang="en-US" dirty="0"/>
              <a:t>, </a:t>
            </a:r>
            <a:r>
              <a:rPr lang="en-US" dirty="0" err="1"/>
              <a:t>YearRemodAdd</a:t>
            </a:r>
            <a:r>
              <a:rPr lang="en-US" dirty="0"/>
              <a:t>, </a:t>
            </a:r>
            <a:r>
              <a:rPr lang="en-US" dirty="0" err="1"/>
              <a:t>GarageYrBuilt</a:t>
            </a:r>
            <a:r>
              <a:rPr lang="en-US" dirty="0"/>
              <a:t> are negatively related with sale price</a:t>
            </a:r>
            <a:endParaRPr lang="en-IN" dirty="0"/>
          </a:p>
        </p:txBody>
      </p:sp>
    </p:spTree>
    <p:extLst>
      <p:ext uri="{BB962C8B-B14F-4D97-AF65-F5344CB8AC3E}">
        <p14:creationId xmlns:p14="http://schemas.microsoft.com/office/powerpoint/2010/main" val="402605681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xmlns="" id="{55360835-63D7-4A62-A75F-266E46155644}"/>
              </a:ext>
            </a:extLst>
          </p:cNvPr>
          <p:cNvSpPr>
            <a:spLocks noGrp="1"/>
          </p:cNvSpPr>
          <p:nvPr>
            <p:ph type="title"/>
          </p:nvPr>
        </p:nvSpPr>
        <p:spPr>
          <a:xfrm>
            <a:off x="913794" y="38100"/>
            <a:ext cx="10353761" cy="1326321"/>
          </a:xfrm>
        </p:spPr>
        <p:txBody>
          <a:bodyPr/>
          <a:lstStyle/>
          <a:p>
            <a:r>
              <a:rPr lang="en-IN" dirty="0"/>
              <a:t>Data </a:t>
            </a:r>
            <a:r>
              <a:rPr lang="en-IN" dirty="0" err="1"/>
              <a:t>Preprocessing</a:t>
            </a:r>
            <a:endParaRPr lang="en-IN" dirty="0"/>
          </a:p>
        </p:txBody>
      </p:sp>
      <p:sp>
        <p:nvSpPr>
          <p:cNvPr id="7" name="Content Placeholder 6">
            <a:extLst>
              <a:ext uri="{FF2B5EF4-FFF2-40B4-BE49-F238E27FC236}">
                <a16:creationId xmlns:a16="http://schemas.microsoft.com/office/drawing/2014/main" xmlns="" id="{4959D031-80F0-46CD-9AC1-BE03860855FD}"/>
              </a:ext>
            </a:extLst>
          </p:cNvPr>
          <p:cNvSpPr>
            <a:spLocks noGrp="1"/>
          </p:cNvSpPr>
          <p:nvPr>
            <p:ph idx="1"/>
          </p:nvPr>
        </p:nvSpPr>
        <p:spPr>
          <a:xfrm>
            <a:off x="913795" y="4845326"/>
            <a:ext cx="10353762" cy="945874"/>
          </a:xfrm>
        </p:spPr>
        <p:txBody>
          <a:bodyPr>
            <a:normAutofit fontScale="77500" lnSpcReduction="20000"/>
          </a:bodyPr>
          <a:lstStyle/>
          <a:p>
            <a:r>
              <a:rPr lang="en-US" dirty="0"/>
              <a:t>First of all we will drop columns Alley , </a:t>
            </a:r>
            <a:r>
              <a:rPr lang="en-US" dirty="0" err="1"/>
              <a:t>MiscFeature</a:t>
            </a:r>
            <a:r>
              <a:rPr lang="en-US" dirty="0"/>
              <a:t> , </a:t>
            </a:r>
            <a:r>
              <a:rPr lang="en-US" dirty="0" err="1"/>
              <a:t>PoolQC</a:t>
            </a:r>
            <a:r>
              <a:rPr lang="en-US" dirty="0"/>
              <a:t> , Fence and </a:t>
            </a:r>
            <a:r>
              <a:rPr lang="en-US" dirty="0" err="1"/>
              <a:t>GarageYrBlt</a:t>
            </a:r>
            <a:r>
              <a:rPr lang="en-US" dirty="0"/>
              <a:t> because more than 80 % data in these columns are missing if we replace these missing data with some data it can give us wrong prediction in the final model thus making our model less effective so better to drop these columns.</a:t>
            </a:r>
            <a:endParaRPr lang="en-IN" dirty="0"/>
          </a:p>
        </p:txBody>
      </p:sp>
      <p:pic>
        <p:nvPicPr>
          <p:cNvPr id="2" name="Picture 2" descr="Table&#10;&#10;Description automatically generated">
            <a:extLst>
              <a:ext uri="{FF2B5EF4-FFF2-40B4-BE49-F238E27FC236}">
                <a16:creationId xmlns:a16="http://schemas.microsoft.com/office/drawing/2014/main" xmlns="" id="{8F24DFB1-D95C-4C8D-AE83-B0CF1469251A}"/>
              </a:ext>
            </a:extLst>
          </p:cNvPr>
          <p:cNvPicPr>
            <a:picLocks noChangeAspect="1"/>
          </p:cNvPicPr>
          <p:nvPr/>
        </p:nvPicPr>
        <p:blipFill>
          <a:blip r:embed="rId2"/>
          <a:stretch>
            <a:fillRect/>
          </a:stretch>
        </p:blipFill>
        <p:spPr>
          <a:xfrm>
            <a:off x="1015042" y="1110262"/>
            <a:ext cx="8695425" cy="3099100"/>
          </a:xfrm>
          <a:prstGeom prst="rect">
            <a:avLst/>
          </a:prstGeom>
        </p:spPr>
      </p:pic>
    </p:spTree>
    <p:extLst>
      <p:ext uri="{BB962C8B-B14F-4D97-AF65-F5344CB8AC3E}">
        <p14:creationId xmlns:p14="http://schemas.microsoft.com/office/powerpoint/2010/main" val="115524796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10;&#10;Description automatically generated">
            <a:extLst>
              <a:ext uri="{FF2B5EF4-FFF2-40B4-BE49-F238E27FC236}">
                <a16:creationId xmlns:a16="http://schemas.microsoft.com/office/drawing/2014/main" xmlns="" id="{7F0DE9C4-055E-417B-BAAA-FBB75B4BAC1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1225" t="26495" r="12307" b="18012"/>
          <a:stretch/>
        </p:blipFill>
        <p:spPr>
          <a:xfrm>
            <a:off x="1525657" y="1187726"/>
            <a:ext cx="8900491" cy="4348369"/>
          </a:xfrm>
          <a:prstGeom prst="rect">
            <a:avLst/>
          </a:prstGeom>
        </p:spPr>
      </p:pic>
      <p:sp>
        <p:nvSpPr>
          <p:cNvPr id="5" name="Title 4">
            <a:extLst>
              <a:ext uri="{FF2B5EF4-FFF2-40B4-BE49-F238E27FC236}">
                <a16:creationId xmlns:a16="http://schemas.microsoft.com/office/drawing/2014/main" xmlns="" id="{EB08B76E-EC58-4FC2-BF18-726F0E59AC2B}"/>
              </a:ext>
            </a:extLst>
          </p:cNvPr>
          <p:cNvSpPr>
            <a:spLocks noGrp="1"/>
          </p:cNvSpPr>
          <p:nvPr>
            <p:ph type="title"/>
          </p:nvPr>
        </p:nvSpPr>
        <p:spPr>
          <a:xfrm>
            <a:off x="1142395" y="5599043"/>
            <a:ext cx="10353761" cy="1326321"/>
          </a:xfrm>
        </p:spPr>
        <p:txBody>
          <a:bodyPr>
            <a:normAutofit/>
          </a:bodyPr>
          <a:lstStyle/>
          <a:p>
            <a:r>
              <a:rPr lang="en-US" sz="2000" dirty="0"/>
              <a:t>Now we will divide the data into input and output , the output will be ‘</a:t>
            </a:r>
            <a:r>
              <a:rPr lang="en-US" sz="2000" dirty="0" err="1"/>
              <a:t>SalePrice</a:t>
            </a:r>
            <a:r>
              <a:rPr lang="en-US" sz="2000" dirty="0"/>
              <a:t>’ and all the other remaining columns will be input.</a:t>
            </a:r>
            <a:endParaRPr lang="en-IN" sz="2000" dirty="0"/>
          </a:p>
        </p:txBody>
      </p:sp>
      <p:sp>
        <p:nvSpPr>
          <p:cNvPr id="6" name="Content Placeholder 5">
            <a:extLst>
              <a:ext uri="{FF2B5EF4-FFF2-40B4-BE49-F238E27FC236}">
                <a16:creationId xmlns:a16="http://schemas.microsoft.com/office/drawing/2014/main" xmlns="" id="{CC5FE3AC-F560-47BC-BB49-633282720984}"/>
              </a:ext>
            </a:extLst>
          </p:cNvPr>
          <p:cNvSpPr>
            <a:spLocks noGrp="1"/>
          </p:cNvSpPr>
          <p:nvPr>
            <p:ph idx="1"/>
          </p:nvPr>
        </p:nvSpPr>
        <p:spPr>
          <a:xfrm>
            <a:off x="3194826" y="287142"/>
            <a:ext cx="10353762" cy="801193"/>
          </a:xfrm>
        </p:spPr>
        <p:txBody>
          <a:bodyPr/>
          <a:lstStyle/>
          <a:p>
            <a:r>
              <a:rPr lang="en-US" dirty="0"/>
              <a:t> Data Inputs- Logic- Output Relationships</a:t>
            </a:r>
            <a:endParaRPr lang="en-IN" dirty="0"/>
          </a:p>
        </p:txBody>
      </p:sp>
    </p:spTree>
    <p:extLst>
      <p:ext uri="{BB962C8B-B14F-4D97-AF65-F5344CB8AC3E}">
        <p14:creationId xmlns:p14="http://schemas.microsoft.com/office/powerpoint/2010/main" val="395319552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F9F4452B-9BF2-4E25-8173-9A8336C5404B}"/>
              </a:ext>
            </a:extLst>
          </p:cNvPr>
          <p:cNvSpPr>
            <a:spLocks noGrp="1"/>
          </p:cNvSpPr>
          <p:nvPr>
            <p:ph type="title"/>
          </p:nvPr>
        </p:nvSpPr>
        <p:spPr/>
        <p:txBody>
          <a:bodyPr/>
          <a:lstStyle/>
          <a:p>
            <a:r>
              <a:rPr lang="en-US" dirty="0"/>
              <a:t>Model/s Development and Evaluation</a:t>
            </a:r>
            <a:endParaRPr lang="en-IN" dirty="0"/>
          </a:p>
        </p:txBody>
      </p:sp>
      <p:sp>
        <p:nvSpPr>
          <p:cNvPr id="4" name="Content Placeholder 3">
            <a:extLst>
              <a:ext uri="{FF2B5EF4-FFF2-40B4-BE49-F238E27FC236}">
                <a16:creationId xmlns:a16="http://schemas.microsoft.com/office/drawing/2014/main" xmlns="" id="{B40AC0DB-D0CF-4D4F-A7C6-CC65B1A880D0}"/>
              </a:ext>
            </a:extLst>
          </p:cNvPr>
          <p:cNvSpPr>
            <a:spLocks noGrp="1"/>
          </p:cNvSpPr>
          <p:nvPr>
            <p:ph idx="1"/>
          </p:nvPr>
        </p:nvSpPr>
        <p:spPr/>
        <p:txBody>
          <a:bodyPr/>
          <a:lstStyle/>
          <a:p>
            <a:r>
              <a:rPr lang="en-US" dirty="0"/>
              <a:t>As we know that it is a Regression problem in which our output is ‘Sale Price’ so we will use the regression model like linear Regression , </a:t>
            </a:r>
            <a:r>
              <a:rPr lang="en-US" dirty="0" err="1"/>
              <a:t>KNeighbors</a:t>
            </a:r>
            <a:r>
              <a:rPr lang="en-US" dirty="0"/>
              <a:t> Regressor , Decision Tree Regressor, Gradient Boosting Regressor , Random Forest Regressor , Ada Boost Regressor </a:t>
            </a:r>
            <a:r>
              <a:rPr lang="en-US" dirty="0" err="1"/>
              <a:t>etc</a:t>
            </a:r>
            <a:r>
              <a:rPr lang="en-US" dirty="0"/>
              <a:t> we will train our training data using these algorithms and then we will test on the </a:t>
            </a:r>
            <a:r>
              <a:rPr lang="en-US" dirty="0" err="1"/>
              <a:t>finalised</a:t>
            </a:r>
            <a:r>
              <a:rPr lang="en-US" dirty="0"/>
              <a:t> test data set for final house price prediction . The algorithm which is giving better accuracy and Cross value score will be chosen as final model.</a:t>
            </a:r>
            <a:endParaRPr lang="en-IN" dirty="0"/>
          </a:p>
        </p:txBody>
      </p:sp>
    </p:spTree>
    <p:extLst>
      <p:ext uri="{BB962C8B-B14F-4D97-AF65-F5344CB8AC3E}">
        <p14:creationId xmlns:p14="http://schemas.microsoft.com/office/powerpoint/2010/main" val="428207053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49B15FC-1741-463C-B027-695680C02246}"/>
              </a:ext>
            </a:extLst>
          </p:cNvPr>
          <p:cNvSpPr>
            <a:spLocks noGrp="1"/>
          </p:cNvSpPr>
          <p:nvPr>
            <p:ph type="title"/>
          </p:nvPr>
        </p:nvSpPr>
        <p:spPr/>
        <p:txBody>
          <a:bodyPr/>
          <a:lstStyle/>
          <a:p>
            <a:r>
              <a:rPr lang="en-US" sz="3600" dirty="0">
                <a:effectLst/>
              </a:rPr>
              <a:t>First  we will  load the necessary  libraries .</a:t>
            </a:r>
            <a:endParaRPr lang="en-IN" dirty="0"/>
          </a:p>
        </p:txBody>
      </p:sp>
      <p:pic>
        <p:nvPicPr>
          <p:cNvPr id="5" name="Content Placeholder 4" descr="Graphical user interface, text&#10;&#10;Description automatically generated">
            <a:extLst>
              <a:ext uri="{FF2B5EF4-FFF2-40B4-BE49-F238E27FC236}">
                <a16:creationId xmlns:a16="http://schemas.microsoft.com/office/drawing/2014/main" xmlns="" id="{60C68C70-4BBB-4722-A1D2-DA75582CE463}"/>
              </a:ext>
            </a:extLst>
          </p:cNvPr>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tretch/>
        </p:blipFill>
        <p:spPr>
          <a:xfrm>
            <a:off x="3266950" y="1868378"/>
            <a:ext cx="4845299" cy="4264244"/>
          </a:xfrm>
        </p:spPr>
      </p:pic>
    </p:spTree>
    <p:extLst>
      <p:ext uri="{BB962C8B-B14F-4D97-AF65-F5344CB8AC3E}">
        <p14:creationId xmlns:p14="http://schemas.microsoft.com/office/powerpoint/2010/main" val="273202601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CD07000C-2A19-4688-BFD6-5938965F7CC3}"/>
              </a:ext>
            </a:extLst>
          </p:cNvPr>
          <p:cNvSpPr>
            <a:spLocks noGrp="1"/>
          </p:cNvSpPr>
          <p:nvPr>
            <p:ph type="title"/>
          </p:nvPr>
        </p:nvSpPr>
        <p:spPr>
          <a:xfrm>
            <a:off x="983369" y="202095"/>
            <a:ext cx="10353761" cy="1326321"/>
          </a:xfrm>
        </p:spPr>
        <p:txBody>
          <a:bodyPr/>
          <a:lstStyle/>
          <a:p>
            <a:r>
              <a:rPr lang="en-US" dirty="0"/>
              <a:t>Now we will find best parameters of different algorithms</a:t>
            </a:r>
            <a:endParaRPr lang="en-IN"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2616" y="1744119"/>
            <a:ext cx="7772400" cy="4369841"/>
          </a:xfrm>
          <a:prstGeom prst="rect">
            <a:avLst/>
          </a:prstGeom>
        </p:spPr>
      </p:pic>
    </p:spTree>
    <p:extLst>
      <p:ext uri="{BB962C8B-B14F-4D97-AF65-F5344CB8AC3E}">
        <p14:creationId xmlns:p14="http://schemas.microsoft.com/office/powerpoint/2010/main" val="138168252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xmlns="" id="{AD80F6D4-4202-4417-BAD1-B07F25BB8611}"/>
              </a:ext>
            </a:extLst>
          </p:cNvPr>
          <p:cNvSpPr>
            <a:spLocks noGrp="1"/>
          </p:cNvSpPr>
          <p:nvPr>
            <p:ph type="title"/>
          </p:nvPr>
        </p:nvSpPr>
        <p:spPr/>
        <p:txBody>
          <a:bodyPr>
            <a:normAutofit fontScale="90000"/>
          </a:bodyPr>
          <a:lstStyle/>
          <a:p>
            <a:r>
              <a:rPr lang="en-US" dirty="0"/>
              <a:t>Now we will find the r2 score , cross value score and standard deviation of different algorithm.</a:t>
            </a: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3662" y="2136818"/>
            <a:ext cx="7678615" cy="4317112"/>
          </a:xfrm>
          <a:prstGeom prst="rect">
            <a:avLst/>
          </a:prstGeom>
        </p:spPr>
      </p:pic>
    </p:spTree>
    <p:extLst>
      <p:ext uri="{BB962C8B-B14F-4D97-AF65-F5344CB8AC3E}">
        <p14:creationId xmlns:p14="http://schemas.microsoft.com/office/powerpoint/2010/main" val="361292934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1368D51-EB6E-4683-8500-BE6CA0965380}"/>
              </a:ext>
            </a:extLst>
          </p:cNvPr>
          <p:cNvSpPr>
            <a:spLocks noGrp="1"/>
          </p:cNvSpPr>
          <p:nvPr>
            <p:ph type="title"/>
          </p:nvPr>
        </p:nvSpPr>
        <p:spPr/>
        <p:txBody>
          <a:bodyPr/>
          <a:lstStyle/>
          <a:p>
            <a:r>
              <a:rPr lang="en-IN" dirty="0"/>
              <a:t>Business Problem Framing</a:t>
            </a:r>
          </a:p>
        </p:txBody>
      </p:sp>
      <p:sp>
        <p:nvSpPr>
          <p:cNvPr id="3" name="Content Placeholder 2">
            <a:extLst>
              <a:ext uri="{FF2B5EF4-FFF2-40B4-BE49-F238E27FC236}">
                <a16:creationId xmlns:a16="http://schemas.microsoft.com/office/drawing/2014/main" xmlns="" id="{865CC91A-DE29-4A24-98F2-BB26130C54F9}"/>
              </a:ext>
            </a:extLst>
          </p:cNvPr>
          <p:cNvSpPr>
            <a:spLocks noGrp="1"/>
          </p:cNvSpPr>
          <p:nvPr>
            <p:ph idx="1"/>
          </p:nvPr>
        </p:nvSpPr>
        <p:spPr/>
        <p:txBody>
          <a:bodyPr>
            <a:normAutofit/>
          </a:bodyPr>
          <a:lstStyle/>
          <a:p>
            <a:r>
              <a:rPr lang="en-US" dirty="0"/>
              <a:t>Housing and Real estate Markets are one of the major contributor’s in a country’s economy . It is very large market and various companies are working in this domain. Data Science can play a vital role in solving problems related to this domain and can help the countries in their overall revenue , profits and improving their marketing strategies . Machine learning techniques can be used for achieving business goals for this housing companies . Our Problem is related to one of such U.S based housing company named Surprise Housing which want to enter Australian Market . The company want to use Data Analytics to purchase houses at a price below their actual values and flip them at a higher prices. The company has collected a dataset from the sale of houses in Australia . The company is looking at prospective properties to buy houses to enter the market . we will build a model using Machine Learning to predict the actual value of the prospective properties and it will help the company to decide whether to invest in property or not.</a:t>
            </a:r>
            <a:endParaRPr lang="en-IN" dirty="0"/>
          </a:p>
        </p:txBody>
      </p:sp>
    </p:spTree>
    <p:extLst>
      <p:ext uri="{BB962C8B-B14F-4D97-AF65-F5344CB8AC3E}">
        <p14:creationId xmlns:p14="http://schemas.microsoft.com/office/powerpoint/2010/main" val="26942896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9A1EB896-95DF-45EF-A7AC-DEC7C8632E2B}"/>
              </a:ext>
            </a:extLst>
          </p:cNvPr>
          <p:cNvSpPr>
            <a:spLocks noGrp="1"/>
          </p:cNvSpPr>
          <p:nvPr>
            <p:ph type="title"/>
          </p:nvPr>
        </p:nvSpPr>
        <p:spPr>
          <a:xfrm>
            <a:off x="834282" y="77857"/>
            <a:ext cx="10353761" cy="1326321"/>
          </a:xfrm>
        </p:spPr>
        <p:txBody>
          <a:bodyPr>
            <a:normAutofit fontScale="90000"/>
          </a:bodyPr>
          <a:lstStyle/>
          <a:p>
            <a:r>
              <a:rPr lang="en-US" sz="2200" dirty="0"/>
              <a:t>From the below running different algorithms we found that Gradient Boosting Regressor is giving better value of r2 score , cross value score and standard deviation so we will choose it as final model</a:t>
            </a:r>
            <a:r>
              <a:rPr lang="en-US" dirty="0"/>
              <a:t>. </a:t>
            </a:r>
            <a:endParaRPr lang="en-IN"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2328" y="1704486"/>
            <a:ext cx="7443787" cy="4187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055710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C692FD55-4A41-45EA-9351-4630D7388856}"/>
              </a:ext>
            </a:extLst>
          </p:cNvPr>
          <p:cNvSpPr>
            <a:spLocks noGrp="1"/>
          </p:cNvSpPr>
          <p:nvPr>
            <p:ph type="title"/>
          </p:nvPr>
        </p:nvSpPr>
        <p:spPr>
          <a:xfrm>
            <a:off x="913795" y="163996"/>
            <a:ext cx="10353761" cy="1771925"/>
          </a:xfrm>
        </p:spPr>
        <p:txBody>
          <a:bodyPr>
            <a:normAutofit fontScale="90000"/>
          </a:bodyPr>
          <a:lstStyle/>
          <a:p>
            <a:r>
              <a:rPr lang="en-US" dirty="0">
                <a:effectLst/>
              </a:rPr>
              <a:t>Since </a:t>
            </a:r>
            <a:r>
              <a:rPr lang="en-US" dirty="0" smtClean="0"/>
              <a:t>Gradient Boosting</a:t>
            </a:r>
            <a:r>
              <a:rPr lang="en-US" dirty="0" smtClean="0"/>
              <a:t> </a:t>
            </a:r>
            <a:r>
              <a:rPr lang="en-US" dirty="0" err="1">
                <a:effectLst/>
              </a:rPr>
              <a:t>Regressor</a:t>
            </a:r>
            <a:r>
              <a:rPr lang="en-US" dirty="0">
                <a:effectLst/>
              </a:rPr>
              <a:t> is giving better result so we will use it as final model</a:t>
            </a:r>
            <a:br>
              <a:rPr lang="en-US" dirty="0">
                <a:effectLst/>
              </a:rPr>
            </a:br>
            <a:endParaRPr lang="en-IN"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1907" y="1724964"/>
            <a:ext cx="7444154" cy="4185292"/>
          </a:xfrm>
          <a:prstGeom prst="rect">
            <a:avLst/>
          </a:prstGeom>
        </p:spPr>
      </p:pic>
    </p:spTree>
    <p:extLst>
      <p:ext uri="{BB962C8B-B14F-4D97-AF65-F5344CB8AC3E}">
        <p14:creationId xmlns:p14="http://schemas.microsoft.com/office/powerpoint/2010/main" val="398298962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17BB5DE8-0C28-49E0-9250-65515D97BC0F}"/>
              </a:ext>
            </a:extLst>
          </p:cNvPr>
          <p:cNvSpPr>
            <a:spLocks noGrp="1"/>
          </p:cNvSpPr>
          <p:nvPr>
            <p:ph type="title"/>
          </p:nvPr>
        </p:nvSpPr>
        <p:spPr>
          <a:xfrm>
            <a:off x="824343" y="122582"/>
            <a:ext cx="10353761" cy="1326321"/>
          </a:xfrm>
        </p:spPr>
        <p:txBody>
          <a:bodyPr/>
          <a:lstStyle/>
          <a:p>
            <a:r>
              <a:rPr lang="en-US" dirty="0"/>
              <a:t>Now we will predict the sale price for our Test data</a:t>
            </a:r>
            <a:endParaRPr lang="en-IN"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6770" y="1610943"/>
            <a:ext cx="8405446" cy="4725755"/>
          </a:xfrm>
          <a:prstGeom prst="rect">
            <a:avLst/>
          </a:prstGeom>
        </p:spPr>
      </p:pic>
    </p:spTree>
    <p:extLst>
      <p:ext uri="{BB962C8B-B14F-4D97-AF65-F5344CB8AC3E}">
        <p14:creationId xmlns:p14="http://schemas.microsoft.com/office/powerpoint/2010/main" val="108188546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77DBCC25-0870-4039-8C73-FF9855DA6E1B}"/>
              </a:ext>
            </a:extLst>
          </p:cNvPr>
          <p:cNvSpPr>
            <a:spLocks noGrp="1"/>
          </p:cNvSpPr>
          <p:nvPr>
            <p:ph type="title"/>
          </p:nvPr>
        </p:nvSpPr>
        <p:spPr>
          <a:xfrm>
            <a:off x="913795" y="188844"/>
            <a:ext cx="10353761" cy="1747078"/>
          </a:xfrm>
        </p:spPr>
        <p:txBody>
          <a:bodyPr>
            <a:normAutofit fontScale="90000"/>
          </a:bodyPr>
          <a:lstStyle/>
          <a:p>
            <a:r>
              <a:rPr lang="en-IN" dirty="0"/>
              <a:t>CONCLUSION</a:t>
            </a:r>
            <a:br>
              <a:rPr lang="en-IN" dirty="0"/>
            </a:br>
            <a:r>
              <a:rPr lang="en-IN" dirty="0"/>
              <a:t/>
            </a:r>
            <a:br>
              <a:rPr lang="en-IN" dirty="0"/>
            </a:br>
            <a:r>
              <a:rPr lang="en-US" dirty="0"/>
              <a:t>Key Findings and Conclusions of the Study</a:t>
            </a:r>
            <a:endParaRPr lang="en-IN" dirty="0"/>
          </a:p>
        </p:txBody>
      </p:sp>
      <p:sp>
        <p:nvSpPr>
          <p:cNvPr id="6" name="Content Placeholder 5">
            <a:extLst>
              <a:ext uri="{FF2B5EF4-FFF2-40B4-BE49-F238E27FC236}">
                <a16:creationId xmlns:a16="http://schemas.microsoft.com/office/drawing/2014/main" xmlns="" id="{AEB0F3A4-775C-4EC1-BC78-447F0F6B8DB3}"/>
              </a:ext>
            </a:extLst>
          </p:cNvPr>
          <p:cNvSpPr>
            <a:spLocks noGrp="1"/>
          </p:cNvSpPr>
          <p:nvPr>
            <p:ph idx="1"/>
          </p:nvPr>
        </p:nvSpPr>
        <p:spPr/>
        <p:txBody>
          <a:bodyPr/>
          <a:lstStyle/>
          <a:p>
            <a:r>
              <a:rPr lang="en-US" dirty="0"/>
              <a:t>In this we found that Variables like </a:t>
            </a:r>
            <a:r>
              <a:rPr lang="en-US" dirty="0" err="1"/>
              <a:t>OverallQual</a:t>
            </a:r>
            <a:r>
              <a:rPr lang="en-US" dirty="0"/>
              <a:t> (overall material and finish of the house ) , Year Built , </a:t>
            </a:r>
            <a:r>
              <a:rPr lang="en-US" dirty="0" err="1"/>
              <a:t>TotRmsAbvGrd</a:t>
            </a:r>
            <a:r>
              <a:rPr lang="en-US" dirty="0"/>
              <a:t> ( Total rooms above grade (does not include bathrooms) , </a:t>
            </a:r>
            <a:r>
              <a:rPr lang="en-US" dirty="0" err="1"/>
              <a:t>GarageCars</a:t>
            </a:r>
            <a:r>
              <a:rPr lang="en-US" dirty="0"/>
              <a:t> (Size of garage in car capacity ) ,</a:t>
            </a:r>
            <a:r>
              <a:rPr lang="en-US" dirty="0" err="1"/>
              <a:t>GarageArea</a:t>
            </a:r>
            <a:r>
              <a:rPr lang="en-US" dirty="0"/>
              <a:t> ( Size of garage in square feet ) , </a:t>
            </a:r>
            <a:r>
              <a:rPr lang="en-US" dirty="0" err="1"/>
              <a:t>GrLivArea</a:t>
            </a:r>
            <a:r>
              <a:rPr lang="en-US" dirty="0"/>
              <a:t> ( Above grade (ground) living area square feet ) , </a:t>
            </a:r>
            <a:r>
              <a:rPr lang="en-US" dirty="0" err="1"/>
              <a:t>FullBath</a:t>
            </a:r>
            <a:r>
              <a:rPr lang="en-US" dirty="0"/>
              <a:t> ( Full bathrooms above grade ) have positive relationship with the sales Price and they effect the sales price hence these factors should be considered</a:t>
            </a:r>
            <a:endParaRPr lang="en-IN" dirty="0"/>
          </a:p>
        </p:txBody>
      </p:sp>
      <p:sp>
        <p:nvSpPr>
          <p:cNvPr id="2" name="TextBox 1">
            <a:extLst>
              <a:ext uri="{FF2B5EF4-FFF2-40B4-BE49-F238E27FC236}">
                <a16:creationId xmlns:a16="http://schemas.microsoft.com/office/drawing/2014/main" xmlns="" id="{0C12A1E8-9C97-4FF2-9A7B-857E60EF1B42}"/>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spTree>
    <p:extLst>
      <p:ext uri="{BB962C8B-B14F-4D97-AF65-F5344CB8AC3E}">
        <p14:creationId xmlns:p14="http://schemas.microsoft.com/office/powerpoint/2010/main" val="91052999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54ACE8-D200-4B5B-9698-EDCB001F7866}"/>
              </a:ext>
            </a:extLst>
          </p:cNvPr>
          <p:cNvSpPr>
            <a:spLocks noGrp="1"/>
          </p:cNvSpPr>
          <p:nvPr>
            <p:ph type="title"/>
          </p:nvPr>
        </p:nvSpPr>
        <p:spPr/>
        <p:txBody>
          <a:bodyPr/>
          <a:lstStyle/>
          <a:p>
            <a:r>
              <a:rPr lang="en-US" dirty="0"/>
              <a:t>Learning Outcomes of the Study in respect of Data Science</a:t>
            </a:r>
            <a:endParaRPr lang="en-IN" dirty="0"/>
          </a:p>
        </p:txBody>
      </p:sp>
      <p:sp>
        <p:nvSpPr>
          <p:cNvPr id="3" name="Content Placeholder 2">
            <a:extLst>
              <a:ext uri="{FF2B5EF4-FFF2-40B4-BE49-F238E27FC236}">
                <a16:creationId xmlns:a16="http://schemas.microsoft.com/office/drawing/2014/main" xmlns="" id="{06697F68-2090-4E9D-A657-4E79F0307403}"/>
              </a:ext>
            </a:extLst>
          </p:cNvPr>
          <p:cNvSpPr>
            <a:spLocks noGrp="1"/>
          </p:cNvSpPr>
          <p:nvPr>
            <p:ph idx="1"/>
          </p:nvPr>
        </p:nvSpPr>
        <p:spPr/>
        <p:txBody>
          <a:bodyPr/>
          <a:lstStyle/>
          <a:p>
            <a:r>
              <a:rPr lang="en-US" dirty="0"/>
              <a:t>The goal is to achieve the system which will reduce the human effort to find a house having reasonable price. The proposed system. House Price Prediction model approximately try to achieve the same one. Proposed system focused on predict the house price according to the area for that image processing and machine learning methods are used. The experimental results showed that this technique that are used while developing system will give accurate prediction of house price </a:t>
            </a:r>
            <a:endParaRPr lang="en-IN" dirty="0"/>
          </a:p>
        </p:txBody>
      </p:sp>
    </p:spTree>
    <p:extLst>
      <p:ext uri="{BB962C8B-B14F-4D97-AF65-F5344CB8AC3E}">
        <p14:creationId xmlns:p14="http://schemas.microsoft.com/office/powerpoint/2010/main" val="242387015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B11C809-AEE4-4F32-BF3E-71EBD90D9196}"/>
              </a:ext>
            </a:extLst>
          </p:cNvPr>
          <p:cNvSpPr>
            <a:spLocks noGrp="1"/>
          </p:cNvSpPr>
          <p:nvPr>
            <p:ph type="title"/>
          </p:nvPr>
        </p:nvSpPr>
        <p:spPr/>
        <p:txBody>
          <a:bodyPr/>
          <a:lstStyle/>
          <a:p>
            <a:r>
              <a:rPr lang="en-US" dirty="0"/>
              <a:t>Conceptual Background of the Domain Problem</a:t>
            </a:r>
            <a:endParaRPr lang="en-IN" dirty="0"/>
          </a:p>
        </p:txBody>
      </p:sp>
      <p:sp>
        <p:nvSpPr>
          <p:cNvPr id="3" name="Content Placeholder 2">
            <a:extLst>
              <a:ext uri="{FF2B5EF4-FFF2-40B4-BE49-F238E27FC236}">
                <a16:creationId xmlns:a16="http://schemas.microsoft.com/office/drawing/2014/main" xmlns="" id="{D6D9EB89-A4CC-45E2-8F87-1472C3B5AEB3}"/>
              </a:ext>
            </a:extLst>
          </p:cNvPr>
          <p:cNvSpPr>
            <a:spLocks noGrp="1"/>
          </p:cNvSpPr>
          <p:nvPr>
            <p:ph idx="1"/>
          </p:nvPr>
        </p:nvSpPr>
        <p:spPr/>
        <p:txBody>
          <a:bodyPr/>
          <a:lstStyle/>
          <a:p>
            <a:r>
              <a:rPr lang="en-US" dirty="0"/>
              <a:t>Trends in housing prices indicate the current economic situation and also are a concern to the buyers and sellers. There are many factors that have an impact on house prices, such as the number of bedrooms and bathrooms. House price depends upon its location as well. A house with great accessibility to highways, schools, malls, employment opportunities, would have a greater price as compared to a house with no such accessibility. Predicting house prices manually is a difficult task and generally not very accurate, hence there are many systems developed for house price prediction.</a:t>
            </a:r>
            <a:endParaRPr lang="en-IN" dirty="0"/>
          </a:p>
        </p:txBody>
      </p:sp>
    </p:spTree>
    <p:extLst>
      <p:ext uri="{BB962C8B-B14F-4D97-AF65-F5344CB8AC3E}">
        <p14:creationId xmlns:p14="http://schemas.microsoft.com/office/powerpoint/2010/main" val="20557091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568AB78-E0EA-46AE-BD1F-BC7451978101}"/>
              </a:ext>
            </a:extLst>
          </p:cNvPr>
          <p:cNvSpPr>
            <a:spLocks noGrp="1"/>
          </p:cNvSpPr>
          <p:nvPr>
            <p:ph type="title"/>
          </p:nvPr>
        </p:nvSpPr>
        <p:spPr/>
        <p:txBody>
          <a:bodyPr>
            <a:normAutofit/>
          </a:bodyPr>
          <a:lstStyle/>
          <a:p>
            <a:r>
              <a:rPr lang="en-IN" dirty="0">
                <a:solidFill>
                  <a:schemeClr val="accent3"/>
                </a:solidFill>
              </a:rPr>
              <a:t>Undertaken </a:t>
            </a:r>
          </a:p>
        </p:txBody>
      </p:sp>
      <p:sp>
        <p:nvSpPr>
          <p:cNvPr id="3" name="Content Placeholder 2">
            <a:extLst>
              <a:ext uri="{FF2B5EF4-FFF2-40B4-BE49-F238E27FC236}">
                <a16:creationId xmlns:a16="http://schemas.microsoft.com/office/drawing/2014/main" xmlns="" id="{94B6655E-D7E2-4F69-868B-C61EFF89C100}"/>
              </a:ext>
            </a:extLst>
          </p:cNvPr>
          <p:cNvSpPr>
            <a:spLocks noGrp="1"/>
          </p:cNvSpPr>
          <p:nvPr>
            <p:ph idx="1"/>
          </p:nvPr>
        </p:nvSpPr>
        <p:spPr>
          <a:xfrm>
            <a:off x="726832" y="2030249"/>
            <a:ext cx="9882554" cy="3327400"/>
          </a:xfrm>
        </p:spPr>
        <p:txBody>
          <a:bodyPr>
            <a:normAutofit/>
          </a:bodyPr>
          <a:lstStyle/>
          <a:p>
            <a:pPr>
              <a:lnSpc>
                <a:spcPct val="110000"/>
              </a:lnSpc>
            </a:pPr>
            <a:r>
              <a:rPr lang="en-US" sz="1400" dirty="0">
                <a:solidFill>
                  <a:schemeClr val="bg1"/>
                </a:solidFill>
              </a:rPr>
              <a:t>Growing unaffordability of housing has become one of the major challenge for countries around the world. In order to gain a better understanding of the commercialized housing market we are currently facing , we want to figure out what are the top influential factors of the housing price. Apart from the more obvious driving forces such as the inflation and the scarcity of land, there are also a number of variable that are worth looking into. Therefore , we choose to study </a:t>
            </a:r>
            <a:r>
              <a:rPr lang="en-US" sz="1400" dirty="0" err="1">
                <a:solidFill>
                  <a:schemeClr val="bg1"/>
                </a:solidFill>
              </a:rPr>
              <a:t>thr</a:t>
            </a:r>
            <a:r>
              <a:rPr lang="en-US" sz="1400" dirty="0">
                <a:solidFill>
                  <a:schemeClr val="bg1"/>
                </a:solidFill>
              </a:rPr>
              <a:t> house price prediction., which enables us to dig into the variables in depth and to provide a model that could more accurately estimate house prices. In this way, people could make better decision when it comes to home investment.</a:t>
            </a:r>
          </a:p>
          <a:p>
            <a:pPr>
              <a:lnSpc>
                <a:spcPct val="110000"/>
              </a:lnSpc>
            </a:pPr>
            <a:r>
              <a:rPr lang="en-US" sz="1400" dirty="0">
                <a:solidFill>
                  <a:schemeClr val="bg1"/>
                </a:solidFill>
              </a:rPr>
              <a:t> Our objective is to discuss the major factors that effect housing price and make precise prediction for it. We use 80 explanatory variables including almost every aspect of residential homes in Australia. Methods of both statistical , regression models and machine learning models are applied and </a:t>
            </a:r>
            <a:r>
              <a:rPr lang="en-US" sz="1400" dirty="0" err="1">
                <a:solidFill>
                  <a:schemeClr val="bg1"/>
                </a:solidFill>
              </a:rPr>
              <a:t>firther</a:t>
            </a:r>
            <a:r>
              <a:rPr lang="en-US" sz="1400" dirty="0">
                <a:solidFill>
                  <a:schemeClr val="bg1"/>
                </a:solidFill>
              </a:rPr>
              <a:t> compared according to their performance to better estimate the final price of each house. The model provides price prediction based on similar comparable of people’s dream house, which allow both buyers and sellers to better negotiate home prices according to market </a:t>
            </a:r>
            <a:r>
              <a:rPr lang="en-US" sz="1400" dirty="0" err="1">
                <a:solidFill>
                  <a:schemeClr val="bg1"/>
                </a:solidFill>
              </a:rPr>
              <a:t>treand</a:t>
            </a:r>
            <a:r>
              <a:rPr lang="en-US" sz="1400" dirty="0">
                <a:solidFill>
                  <a:schemeClr val="bg1"/>
                </a:solidFill>
              </a:rPr>
              <a:t>.</a:t>
            </a:r>
            <a:endParaRPr lang="en-IN" sz="1400" dirty="0">
              <a:solidFill>
                <a:schemeClr val="bg1"/>
              </a:solidFill>
            </a:endParaRPr>
          </a:p>
        </p:txBody>
      </p:sp>
    </p:spTree>
    <p:extLst>
      <p:ext uri="{BB962C8B-B14F-4D97-AF65-F5344CB8AC3E}">
        <p14:creationId xmlns:p14="http://schemas.microsoft.com/office/powerpoint/2010/main" val="62984037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2C6650C-C8B1-40F5-852F-55B99C5BBF71}"/>
              </a:ext>
            </a:extLst>
          </p:cNvPr>
          <p:cNvSpPr>
            <a:spLocks noGrp="1"/>
          </p:cNvSpPr>
          <p:nvPr>
            <p:ph type="title"/>
          </p:nvPr>
        </p:nvSpPr>
        <p:spPr/>
        <p:txBody>
          <a:bodyPr/>
          <a:lstStyle/>
          <a:p>
            <a:r>
              <a:rPr lang="en-US" dirty="0"/>
              <a:t>Loading Necessary libraries and Train and test dataset</a:t>
            </a:r>
            <a:endParaRPr lang="en-IN" dirty="0"/>
          </a:p>
        </p:txBody>
      </p:sp>
      <p:pic>
        <p:nvPicPr>
          <p:cNvPr id="13" name="Picture 13" descr="Table&#10;&#10;Description automatically generated">
            <a:extLst>
              <a:ext uri="{FF2B5EF4-FFF2-40B4-BE49-F238E27FC236}">
                <a16:creationId xmlns:a16="http://schemas.microsoft.com/office/drawing/2014/main" xmlns="" id="{084673DC-FE8C-45E2-9B35-D64039274664}"/>
              </a:ext>
            </a:extLst>
          </p:cNvPr>
          <p:cNvPicPr>
            <a:picLocks noGrp="1" noChangeAspect="1"/>
          </p:cNvPicPr>
          <p:nvPr>
            <p:ph sz="half" idx="1"/>
          </p:nvPr>
        </p:nvPicPr>
        <p:blipFill>
          <a:blip r:embed="rId2"/>
          <a:stretch>
            <a:fillRect/>
          </a:stretch>
        </p:blipFill>
        <p:spPr>
          <a:xfrm>
            <a:off x="609600" y="3327707"/>
            <a:ext cx="4876800" cy="1007449"/>
          </a:xfrm>
        </p:spPr>
      </p:pic>
      <p:pic>
        <p:nvPicPr>
          <p:cNvPr id="10" name="Picture 10" descr="Table&#10;&#10;Description automatically generated">
            <a:extLst>
              <a:ext uri="{FF2B5EF4-FFF2-40B4-BE49-F238E27FC236}">
                <a16:creationId xmlns:a16="http://schemas.microsoft.com/office/drawing/2014/main" xmlns="" id="{8126A493-C016-437A-B4D1-4BC067FDA878}"/>
              </a:ext>
            </a:extLst>
          </p:cNvPr>
          <p:cNvPicPr>
            <a:picLocks noGrp="1" noChangeAspect="1"/>
          </p:cNvPicPr>
          <p:nvPr>
            <p:ph sz="half" idx="2"/>
          </p:nvPr>
        </p:nvPicPr>
        <p:blipFill>
          <a:blip r:embed="rId3"/>
          <a:stretch>
            <a:fillRect/>
          </a:stretch>
        </p:blipFill>
        <p:spPr>
          <a:xfrm>
            <a:off x="5892800" y="3218552"/>
            <a:ext cx="4876800" cy="1225759"/>
          </a:xfrm>
        </p:spPr>
      </p:pic>
    </p:spTree>
    <p:extLst>
      <p:ext uri="{BB962C8B-B14F-4D97-AF65-F5344CB8AC3E}">
        <p14:creationId xmlns:p14="http://schemas.microsoft.com/office/powerpoint/2010/main" val="23784405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AE17D05-72C0-4471-8C8E-4B1F51931DC0}"/>
              </a:ext>
            </a:extLst>
          </p:cNvPr>
          <p:cNvSpPr>
            <a:spLocks noGrp="1"/>
          </p:cNvSpPr>
          <p:nvPr>
            <p:ph type="title"/>
          </p:nvPr>
        </p:nvSpPr>
        <p:spPr/>
        <p:txBody>
          <a:bodyPr>
            <a:normAutofit/>
          </a:bodyPr>
          <a:lstStyle/>
          <a:p>
            <a:r>
              <a:rPr lang="en-US" sz="3600">
                <a:effectLst/>
              </a:rPr>
              <a:t>Let’s</a:t>
            </a:r>
            <a:r>
              <a:rPr lang="en-US"/>
              <a:t> </a:t>
            </a:r>
            <a:r>
              <a:rPr lang="en-US" sz="3600">
                <a:effectLst/>
              </a:rPr>
              <a:t> check </a:t>
            </a:r>
            <a:r>
              <a:rPr lang="en-US"/>
              <a:t>null in dataset</a:t>
            </a:r>
            <a:endParaRPr lang="en-IN" dirty="0"/>
          </a:p>
        </p:txBody>
      </p:sp>
      <p:pic>
        <p:nvPicPr>
          <p:cNvPr id="9" name="Picture 9" descr="A picture containing graphical user interface&#10;&#10;Description automatically generated">
            <a:extLst>
              <a:ext uri="{FF2B5EF4-FFF2-40B4-BE49-F238E27FC236}">
                <a16:creationId xmlns:a16="http://schemas.microsoft.com/office/drawing/2014/main" xmlns="" id="{4BF83717-2129-4229-BDB5-6791C51F83F6}"/>
              </a:ext>
            </a:extLst>
          </p:cNvPr>
          <p:cNvPicPr>
            <a:picLocks noGrp="1" noChangeAspect="1"/>
          </p:cNvPicPr>
          <p:nvPr>
            <p:ph sz="half" idx="1"/>
          </p:nvPr>
        </p:nvPicPr>
        <p:blipFill>
          <a:blip r:embed="rId2"/>
          <a:stretch>
            <a:fillRect/>
          </a:stretch>
        </p:blipFill>
        <p:spPr>
          <a:xfrm>
            <a:off x="638175" y="2050256"/>
            <a:ext cx="4819650" cy="3562350"/>
          </a:xfrm>
        </p:spPr>
      </p:pic>
      <p:pic>
        <p:nvPicPr>
          <p:cNvPr id="10" name="Picture 10" descr="Graphical user interface, text, application, email&#10;&#10;Description automatically generated">
            <a:extLst>
              <a:ext uri="{FF2B5EF4-FFF2-40B4-BE49-F238E27FC236}">
                <a16:creationId xmlns:a16="http://schemas.microsoft.com/office/drawing/2014/main" xmlns="" id="{74B342B3-4D66-4DAC-B259-841CF16EEAD4}"/>
              </a:ext>
            </a:extLst>
          </p:cNvPr>
          <p:cNvPicPr>
            <a:picLocks noGrp="1" noChangeAspect="1"/>
          </p:cNvPicPr>
          <p:nvPr>
            <p:ph sz="half" idx="2"/>
          </p:nvPr>
        </p:nvPicPr>
        <p:blipFill>
          <a:blip r:embed="rId3"/>
          <a:stretch>
            <a:fillRect/>
          </a:stretch>
        </p:blipFill>
        <p:spPr>
          <a:xfrm>
            <a:off x="5892800" y="2734935"/>
            <a:ext cx="4876800" cy="2192993"/>
          </a:xfrm>
        </p:spPr>
      </p:pic>
    </p:spTree>
    <p:extLst>
      <p:ext uri="{BB962C8B-B14F-4D97-AF65-F5344CB8AC3E}">
        <p14:creationId xmlns:p14="http://schemas.microsoft.com/office/powerpoint/2010/main" val="2789580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414BF5B-9C58-4B0E-B26F-75A171CA2E37}"/>
              </a:ext>
            </a:extLst>
          </p:cNvPr>
          <p:cNvSpPr>
            <a:spLocks noGrp="1"/>
          </p:cNvSpPr>
          <p:nvPr>
            <p:ph type="title"/>
          </p:nvPr>
        </p:nvSpPr>
        <p:spPr>
          <a:xfrm>
            <a:off x="864100" y="-213409"/>
            <a:ext cx="10353761" cy="1326321"/>
          </a:xfrm>
        </p:spPr>
        <p:txBody>
          <a:bodyPr>
            <a:normAutofit/>
          </a:bodyPr>
          <a:lstStyle/>
          <a:p>
            <a:r>
              <a:rPr lang="en-IN" sz="2000" dirty="0"/>
              <a:t>Visualization</a:t>
            </a:r>
          </a:p>
        </p:txBody>
      </p:sp>
      <p:sp>
        <p:nvSpPr>
          <p:cNvPr id="6" name="Text Placeholder 5">
            <a:extLst>
              <a:ext uri="{FF2B5EF4-FFF2-40B4-BE49-F238E27FC236}">
                <a16:creationId xmlns:a16="http://schemas.microsoft.com/office/drawing/2014/main" xmlns="" id="{FA819E63-045F-4975-BAB3-78938F0679F4}"/>
              </a:ext>
            </a:extLst>
          </p:cNvPr>
          <p:cNvSpPr>
            <a:spLocks noGrp="1"/>
          </p:cNvSpPr>
          <p:nvPr>
            <p:ph idx="1"/>
          </p:nvPr>
        </p:nvSpPr>
        <p:spPr>
          <a:xfrm>
            <a:off x="809435" y="4113708"/>
            <a:ext cx="10353762" cy="2252305"/>
          </a:xfrm>
        </p:spPr>
        <p:txBody>
          <a:bodyPr>
            <a:normAutofit fontScale="92500" lnSpcReduction="10000"/>
          </a:bodyPr>
          <a:lstStyle/>
          <a:p>
            <a:r>
              <a:rPr lang="en-US" dirty="0"/>
              <a:t>Since their are many missing values, we need to find the relationship between missing values and Sales price</a:t>
            </a:r>
          </a:p>
          <a:p>
            <a:r>
              <a:rPr lang="en-US" dirty="0"/>
              <a:t>Here variable 1 indicates missing and 0 indicates its not With the relation between the missing values and the dependent variable is clearly visible.</a:t>
            </a:r>
          </a:p>
          <a:p>
            <a:r>
              <a:rPr lang="en-US" dirty="0"/>
              <a:t>So We need to replace these nan values with something meaningful. we can see that features like </a:t>
            </a:r>
            <a:r>
              <a:rPr lang="en-US" dirty="0" err="1"/>
              <a:t>lotfrontage</a:t>
            </a:r>
            <a:r>
              <a:rPr lang="en-US" dirty="0"/>
              <a:t>, alley has nan values, because of this the median sale price is increasing so we will replace it with some meaningful later on.</a:t>
            </a:r>
            <a:endParaRPr lang="en-IN" dirty="0"/>
          </a:p>
        </p:txBody>
      </p:sp>
      <p:pic>
        <p:nvPicPr>
          <p:cNvPr id="5" name="Picture 4" descr="Chart, bar chart&#10;&#10;Description automatically generated">
            <a:extLst>
              <a:ext uri="{FF2B5EF4-FFF2-40B4-BE49-F238E27FC236}">
                <a16:creationId xmlns:a16="http://schemas.microsoft.com/office/drawing/2014/main" xmlns="" id="{98B8B7B2-7B91-451B-B433-DC9E0064382E}"/>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9864" t="24885" r="25241" b="17169"/>
          <a:stretch/>
        </p:blipFill>
        <p:spPr>
          <a:xfrm>
            <a:off x="99389" y="765314"/>
            <a:ext cx="2303842" cy="2842592"/>
          </a:xfrm>
          <a:prstGeom prst="rect">
            <a:avLst/>
          </a:prstGeom>
        </p:spPr>
      </p:pic>
      <p:pic>
        <p:nvPicPr>
          <p:cNvPr id="8" name="Picture 7" descr="Bar chart&#10;&#10;Description automatically generated">
            <a:extLst>
              <a:ext uri="{FF2B5EF4-FFF2-40B4-BE49-F238E27FC236}">
                <a16:creationId xmlns:a16="http://schemas.microsoft.com/office/drawing/2014/main" xmlns="" id="{EEE3F9E7-C87E-4947-B932-483DCCAA1B4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8839" t="25002" r="24305" b="16166"/>
          <a:stretch/>
        </p:blipFill>
        <p:spPr>
          <a:xfrm>
            <a:off x="2403231" y="768629"/>
            <a:ext cx="2438400" cy="2887317"/>
          </a:xfrm>
          <a:prstGeom prst="rect">
            <a:avLst/>
          </a:prstGeom>
        </p:spPr>
      </p:pic>
      <p:pic>
        <p:nvPicPr>
          <p:cNvPr id="10" name="Picture 9" descr="Chart, bar chart&#10;&#10;Description automatically generated">
            <a:extLst>
              <a:ext uri="{FF2B5EF4-FFF2-40B4-BE49-F238E27FC236}">
                <a16:creationId xmlns:a16="http://schemas.microsoft.com/office/drawing/2014/main" xmlns="" id="{0E60FF5A-D9C5-452A-9114-37DB94D46658}"/>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8419" t="26160" r="26906" b="16832"/>
          <a:stretch/>
        </p:blipFill>
        <p:spPr>
          <a:xfrm>
            <a:off x="4841632" y="765314"/>
            <a:ext cx="2356337" cy="2887317"/>
          </a:xfrm>
          <a:prstGeom prst="rect">
            <a:avLst/>
          </a:prstGeom>
        </p:spPr>
      </p:pic>
      <p:pic>
        <p:nvPicPr>
          <p:cNvPr id="12" name="Picture 11">
            <a:extLst>
              <a:ext uri="{FF2B5EF4-FFF2-40B4-BE49-F238E27FC236}">
                <a16:creationId xmlns:a16="http://schemas.microsoft.com/office/drawing/2014/main" xmlns="" id="{2AC76513-E60F-4F24-80C4-1F107353AA8F}"/>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8873" t="25944" r="26749" b="17005"/>
          <a:stretch/>
        </p:blipFill>
        <p:spPr>
          <a:xfrm>
            <a:off x="7197970" y="761999"/>
            <a:ext cx="2438400" cy="2887317"/>
          </a:xfrm>
          <a:prstGeom prst="rect">
            <a:avLst/>
          </a:prstGeom>
        </p:spPr>
      </p:pic>
      <p:pic>
        <p:nvPicPr>
          <p:cNvPr id="14" name="Picture 13" descr="Chart, bar chart&#10;&#10;Description automatically generated">
            <a:extLst>
              <a:ext uri="{FF2B5EF4-FFF2-40B4-BE49-F238E27FC236}">
                <a16:creationId xmlns:a16="http://schemas.microsoft.com/office/drawing/2014/main" xmlns="" id="{437D0C86-DC88-49A4-8C20-55DD6F2A4352}"/>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18423" t="26633" r="30329" b="17536"/>
          <a:stretch/>
        </p:blipFill>
        <p:spPr>
          <a:xfrm>
            <a:off x="9472246" y="761998"/>
            <a:ext cx="1758462" cy="2887317"/>
          </a:xfrm>
          <a:prstGeom prst="rect">
            <a:avLst/>
          </a:prstGeom>
        </p:spPr>
      </p:pic>
    </p:spTree>
    <p:extLst>
      <p:ext uri="{BB962C8B-B14F-4D97-AF65-F5344CB8AC3E}">
        <p14:creationId xmlns:p14="http://schemas.microsoft.com/office/powerpoint/2010/main" val="179971987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xmlns="" id="{9CB96800-6C65-4F3D-96A9-834D86A34BF8}"/>
              </a:ext>
            </a:extLst>
          </p:cNvPr>
          <p:cNvSpPr>
            <a:spLocks noGrp="1"/>
          </p:cNvSpPr>
          <p:nvPr>
            <p:ph type="title"/>
          </p:nvPr>
        </p:nvSpPr>
        <p:spPr>
          <a:xfrm>
            <a:off x="527538" y="4217161"/>
            <a:ext cx="10257693" cy="1264906"/>
          </a:xfrm>
        </p:spPr>
        <p:txBody>
          <a:bodyPr vert="horz" lIns="91440" tIns="45720" rIns="91440" bIns="45720" rtlCol="0" anchor="b">
            <a:normAutofit/>
          </a:bodyPr>
          <a:lstStyle/>
          <a:p>
            <a:pPr algn="just"/>
            <a:r>
              <a:rPr lang="en-US" sz="1800" dirty="0">
                <a:solidFill>
                  <a:schemeClr val="bg1"/>
                </a:solidFill>
              </a:rPr>
              <a:t>Here we can see that year built, The house which was built earlier has less price the </a:t>
            </a:r>
            <a:r>
              <a:rPr lang="en-US" sz="1800" dirty="0" err="1">
                <a:solidFill>
                  <a:schemeClr val="bg1"/>
                </a:solidFill>
              </a:rPr>
              <a:t>the</a:t>
            </a:r>
            <a:r>
              <a:rPr lang="en-US" sz="1800" dirty="0">
                <a:solidFill>
                  <a:schemeClr val="bg1"/>
                </a:solidFill>
              </a:rPr>
              <a:t> recent one. Year of </a:t>
            </a:r>
            <a:r>
              <a:rPr lang="en-US" sz="1800" dirty="0" smtClean="0">
                <a:solidFill>
                  <a:schemeClr val="bg1"/>
                </a:solidFill>
              </a:rPr>
              <a:t> re-modification  if </a:t>
            </a:r>
            <a:r>
              <a:rPr lang="en-US" sz="1800" dirty="0">
                <a:solidFill>
                  <a:schemeClr val="bg1"/>
                </a:solidFill>
              </a:rPr>
              <a:t>the year is 60 the price is very less as compared to 0 to 10 years. Same thing happening with garage built year.</a:t>
            </a:r>
          </a:p>
        </p:txBody>
      </p:sp>
      <p:pic>
        <p:nvPicPr>
          <p:cNvPr id="7" name="Picture 6" descr="Graphical user interface, application&#10;&#10;Description automatically generated">
            <a:extLst>
              <a:ext uri="{FF2B5EF4-FFF2-40B4-BE49-F238E27FC236}">
                <a16:creationId xmlns:a16="http://schemas.microsoft.com/office/drawing/2014/main" xmlns="" id="{800E845A-30F5-406D-9743-415FA339273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9809" t="38128" r="26153" b="25385"/>
          <a:stretch/>
        </p:blipFill>
        <p:spPr>
          <a:xfrm>
            <a:off x="331609" y="1391791"/>
            <a:ext cx="3348470" cy="2113962"/>
          </a:xfrm>
          <a:prstGeom prst="rect">
            <a:avLst/>
          </a:prstGeom>
        </p:spPr>
      </p:pic>
      <p:pic>
        <p:nvPicPr>
          <p:cNvPr id="5" name="Picture 4" descr="Graphical user interface, application, Word&#10;&#10;Description automatically generated">
            <a:extLst>
              <a:ext uri="{FF2B5EF4-FFF2-40B4-BE49-F238E27FC236}">
                <a16:creationId xmlns:a16="http://schemas.microsoft.com/office/drawing/2014/main" xmlns="" id="{D689EFF3-6D32-48A4-BAE5-94E5C025BF4B}"/>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1495" t="13787" r="31260" b="55919"/>
          <a:stretch/>
        </p:blipFill>
        <p:spPr>
          <a:xfrm>
            <a:off x="4006591" y="1391790"/>
            <a:ext cx="3328040" cy="2113963"/>
          </a:xfrm>
          <a:prstGeom prst="rect">
            <a:avLst/>
          </a:prstGeom>
        </p:spPr>
      </p:pic>
      <p:pic>
        <p:nvPicPr>
          <p:cNvPr id="9" name="Picture 8" descr="Graphical user interface, application, Word&#10;&#10;Description automatically generated">
            <a:extLst>
              <a:ext uri="{FF2B5EF4-FFF2-40B4-BE49-F238E27FC236}">
                <a16:creationId xmlns:a16="http://schemas.microsoft.com/office/drawing/2014/main" xmlns="" id="{C39BFF19-7078-4797-8093-5CAAC94C9448}"/>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8021" t="38237" r="23830" b="24296"/>
          <a:stretch/>
        </p:blipFill>
        <p:spPr>
          <a:xfrm>
            <a:off x="7520501" y="1445528"/>
            <a:ext cx="3348470" cy="2006488"/>
          </a:xfrm>
          <a:prstGeom prst="rect">
            <a:avLst/>
          </a:prstGeom>
        </p:spPr>
      </p:pic>
    </p:spTree>
    <p:extLst>
      <p:ext uri="{BB962C8B-B14F-4D97-AF65-F5344CB8AC3E}">
        <p14:creationId xmlns:p14="http://schemas.microsoft.com/office/powerpoint/2010/main" val="217434586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xmlns="" id="{F35E7B43-120B-4C71-8F94-1D45240203D9}"/>
              </a:ext>
            </a:extLst>
          </p:cNvPr>
          <p:cNvSpPr>
            <a:spLocks noGrp="1"/>
          </p:cNvSpPr>
          <p:nvPr>
            <p:ph type="title"/>
          </p:nvPr>
        </p:nvSpPr>
        <p:spPr>
          <a:xfrm>
            <a:off x="757881" y="4213435"/>
            <a:ext cx="10364412" cy="1632992"/>
          </a:xfrm>
        </p:spPr>
        <p:txBody>
          <a:bodyPr vert="horz" lIns="91440" tIns="45720" rIns="91440" bIns="45720" rtlCol="0" anchor="b">
            <a:normAutofit fontScale="90000"/>
          </a:bodyPr>
          <a:lstStyle/>
          <a:p>
            <a:r>
              <a:rPr lang="en-US" sz="1600" dirty="0"/>
              <a:t>As we can see the overall quality is increasing the price is high. </a:t>
            </a:r>
            <a:br>
              <a:rPr lang="en-US" sz="1600" dirty="0"/>
            </a:br>
            <a:r>
              <a:rPr lang="en-US" sz="1600" dirty="0"/>
              <a:t/>
            </a:r>
            <a:br>
              <a:rPr lang="en-US" sz="1600" dirty="0"/>
            </a:br>
            <a:r>
              <a:rPr lang="en-US" sz="1600" dirty="0"/>
              <a:t>If the overall condition of the house is average the price is more that others.</a:t>
            </a:r>
            <a:br>
              <a:rPr lang="en-US" sz="1600" dirty="0"/>
            </a:br>
            <a:r>
              <a:rPr lang="en-US" sz="1600" dirty="0"/>
              <a:t/>
            </a:r>
            <a:br>
              <a:rPr lang="en-US" sz="1600" dirty="0"/>
            </a:br>
            <a:r>
              <a:rPr lang="en-US" sz="1600" dirty="0"/>
              <a:t>As there is increase in no of fire places the price of house is rising.</a:t>
            </a:r>
            <a:br>
              <a:rPr lang="en-US" sz="1600" dirty="0"/>
            </a:br>
            <a:r>
              <a:rPr lang="en-US" sz="1600" dirty="0"/>
              <a:t/>
            </a:r>
            <a:br>
              <a:rPr lang="en-US" sz="1600" dirty="0"/>
            </a:br>
            <a:r>
              <a:rPr lang="en-US" sz="1600" dirty="0"/>
              <a:t>As the house has a pool area of 555 sq feet the price of the house is more as compared to others.</a:t>
            </a:r>
          </a:p>
        </p:txBody>
      </p:sp>
      <p:pic>
        <p:nvPicPr>
          <p:cNvPr id="4" name="Picture 3" descr="Graphical user interface, application&#10;&#10;Description automatically generated">
            <a:extLst>
              <a:ext uri="{FF2B5EF4-FFF2-40B4-BE49-F238E27FC236}">
                <a16:creationId xmlns:a16="http://schemas.microsoft.com/office/drawing/2014/main" xmlns="" id="{C94990B2-1F85-402C-B95A-06405E34C1E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1508" t="40029" r="29682" b="26697"/>
          <a:stretch/>
        </p:blipFill>
        <p:spPr>
          <a:xfrm>
            <a:off x="986480" y="1496988"/>
            <a:ext cx="2081769" cy="1401411"/>
          </a:xfrm>
          <a:prstGeom prst="rect">
            <a:avLst/>
          </a:prstGeom>
        </p:spPr>
      </p:pic>
      <p:pic>
        <p:nvPicPr>
          <p:cNvPr id="6" name="Picture 5" descr="Graphical user interface, application&#10;&#10;Description automatically generated">
            <a:extLst>
              <a:ext uri="{FF2B5EF4-FFF2-40B4-BE49-F238E27FC236}">
                <a16:creationId xmlns:a16="http://schemas.microsoft.com/office/drawing/2014/main" xmlns="" id="{20EBE248-C190-4EF8-875D-0BB6F5B9324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8888" t="34709" r="26238" b="25207"/>
          <a:stretch/>
        </p:blipFill>
        <p:spPr>
          <a:xfrm>
            <a:off x="3695275" y="1508576"/>
            <a:ext cx="2084832" cy="1378236"/>
          </a:xfrm>
          <a:prstGeom prst="rect">
            <a:avLst/>
          </a:prstGeom>
        </p:spPr>
      </p:pic>
      <p:pic>
        <p:nvPicPr>
          <p:cNvPr id="10" name="Picture 9" descr="Graphical user interface&#10;&#10;Description automatically generated">
            <a:extLst>
              <a:ext uri="{FF2B5EF4-FFF2-40B4-BE49-F238E27FC236}">
                <a16:creationId xmlns:a16="http://schemas.microsoft.com/office/drawing/2014/main" xmlns="" id="{36C4AD3C-4E8A-4727-B4F9-C8C502D8E437}"/>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8632" t="34596" r="27317" b="23609"/>
          <a:stretch/>
        </p:blipFill>
        <p:spPr>
          <a:xfrm>
            <a:off x="6405600" y="1470235"/>
            <a:ext cx="2084832" cy="1454917"/>
          </a:xfrm>
          <a:prstGeom prst="rect">
            <a:avLst/>
          </a:prstGeom>
        </p:spPr>
      </p:pic>
      <p:pic>
        <p:nvPicPr>
          <p:cNvPr id="8" name="Picture 7" descr="Graphical user interface, application&#10;&#10;Description automatically generated">
            <a:extLst>
              <a:ext uri="{FF2B5EF4-FFF2-40B4-BE49-F238E27FC236}">
                <a16:creationId xmlns:a16="http://schemas.microsoft.com/office/drawing/2014/main" xmlns="" id="{1ED9A2A7-A546-433F-ABC0-D0863B6BD5FA}"/>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19214" t="33953" r="26805" b="23951"/>
          <a:stretch/>
        </p:blipFill>
        <p:spPr>
          <a:xfrm>
            <a:off x="8896334" y="1480303"/>
            <a:ext cx="2084832" cy="1434782"/>
          </a:xfrm>
          <a:prstGeom prst="rect">
            <a:avLst/>
          </a:prstGeom>
        </p:spPr>
      </p:pic>
    </p:spTree>
    <p:extLst>
      <p:ext uri="{BB962C8B-B14F-4D97-AF65-F5344CB8AC3E}">
        <p14:creationId xmlns:p14="http://schemas.microsoft.com/office/powerpoint/2010/main" val="1451583959"/>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djacency">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Adjacency</Template>
  <TotalTime>1046</TotalTime>
  <Words>1323</Words>
  <Application>Microsoft Office PowerPoint</Application>
  <PresentationFormat>Custom</PresentationFormat>
  <Paragraphs>40</Paragraphs>
  <Slides>24</Slides>
  <Notes>0</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Adjacency</vt:lpstr>
      <vt:lpstr>HOUSE Price prediction project</vt:lpstr>
      <vt:lpstr>Business Problem Framing</vt:lpstr>
      <vt:lpstr>Conceptual Background of the Domain Problem</vt:lpstr>
      <vt:lpstr>Undertaken </vt:lpstr>
      <vt:lpstr>Loading Necessary libraries and Train and test dataset</vt:lpstr>
      <vt:lpstr>Let’s  check null in dataset</vt:lpstr>
      <vt:lpstr>Visualization</vt:lpstr>
      <vt:lpstr>Here we can see that year built, The house which was built earlier has less price the the recent one. Year of  re-modification  if the year is 60 the price is very less as compared to 0 to 10 years. Same thing happening with garage built year.</vt:lpstr>
      <vt:lpstr>As we can see the overall quality is increasing the price is high.   If the overall condition of the house is average the price is more that others.  As there is increase in no of fire places the price of house is rising.  As the house has a pool area of 555 sq feet the price of the house is more as compared to others.</vt:lpstr>
      <vt:lpstr>Here you can see that the data is skewed so we will perform log transformation to reduced skewness of the data.</vt:lpstr>
      <vt:lpstr>So after applying log transformation its giving monotonic relationship, as lotfrontage, lotarea, Grlivarea is increasing the price is increasing.</vt:lpstr>
      <vt:lpstr>lets’s see the relationship between categorical feature and dependent variable.</vt:lpstr>
      <vt:lpstr> Statistical Analysis</vt:lpstr>
      <vt:lpstr>Data Preprocessing</vt:lpstr>
      <vt:lpstr>Now we will divide the data into input and output , the output will be ‘SalePrice’ and all the other remaining columns will be input.</vt:lpstr>
      <vt:lpstr>Model/s Development and Evaluation</vt:lpstr>
      <vt:lpstr>First  we will  load the necessary  libraries .</vt:lpstr>
      <vt:lpstr>Now we will find best parameters of different algorithms</vt:lpstr>
      <vt:lpstr>Now we will find the r2 score , cross value score and standard deviation of different algorithm.</vt:lpstr>
      <vt:lpstr>From the below running different algorithms we found that Gradient Boosting Regressor is giving better value of r2 score , cross value score and standard deviation so we will choose it as final model. </vt:lpstr>
      <vt:lpstr>Since Gradient Boosting Regressor is giving better result so we will use it as final model </vt:lpstr>
      <vt:lpstr>Now we will predict the sale price for our Test data</vt:lpstr>
      <vt:lpstr>CONCLUSION  Key Findings and Conclusions of the Study</vt:lpstr>
      <vt:lpstr>Learning Outcomes of the Study in respect of Data Science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HOUSE Price prediction project</dc:title>
  <dc:creator>verma.shikha105@outlook.com</dc:creator>
  <cp:lastModifiedBy>dell</cp:lastModifiedBy>
  <cp:revision>81</cp:revision>
  <dcterms:created xsi:type="dcterms:W3CDTF">2021-03-04T08:15:07Z</dcterms:created>
  <dcterms:modified xsi:type="dcterms:W3CDTF">2022-06-20T04:40:03Z</dcterms:modified>
</cp:coreProperties>
</file>

<file path=docProps/thumbnail.jpeg>
</file>